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0" r:id="rId3"/>
    <p:sldId id="266" r:id="rId4"/>
    <p:sldId id="259" r:id="rId5"/>
    <p:sldId id="261" r:id="rId6"/>
    <p:sldId id="265" r:id="rId7"/>
    <p:sldId id="264" r:id="rId8"/>
    <p:sldId id="262" r:id="rId9"/>
    <p:sldId id="263" r:id="rId10"/>
    <p:sldId id="267" r:id="rId11"/>
    <p:sldId id="268" r:id="rId12"/>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116" d="100"/>
          <a:sy n="116" d="100"/>
        </p:scale>
        <p:origin x="-276" y="-114"/>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EA25864F-366F-4AEE-82DA-E0F05A25C671}" type="datetimeFigureOut">
              <a:rPr lang="ru-RU" smtClean="0"/>
              <a:pPr/>
              <a:t>09.03.2022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A904F38-FD17-4690-A0B3-8BD65C0272C0}" type="slidenum">
              <a:rPr lang="ru-RU" smtClean="0"/>
              <a:pPr/>
              <a:t>‹#›</a:t>
            </a:fld>
            <a:endParaRPr lang="ru-RU"/>
          </a:p>
        </p:txBody>
      </p:sp>
    </p:spTree>
    <p:extLst>
      <p:ext uri="{BB962C8B-B14F-4D97-AF65-F5344CB8AC3E}">
        <p14:creationId xmlns:p14="http://schemas.microsoft.com/office/powerpoint/2010/main" xmlns="" val="9839834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A25864F-366F-4AEE-82DA-E0F05A25C671}" type="datetimeFigureOut">
              <a:rPr lang="ru-RU" smtClean="0"/>
              <a:pPr/>
              <a:t>09.03.2022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A904F38-FD17-4690-A0B3-8BD65C0272C0}" type="slidenum">
              <a:rPr lang="ru-RU" smtClean="0"/>
              <a:pPr/>
              <a:t>‹#›</a:t>
            </a:fld>
            <a:endParaRPr lang="ru-RU"/>
          </a:p>
        </p:txBody>
      </p:sp>
    </p:spTree>
    <p:extLst>
      <p:ext uri="{BB962C8B-B14F-4D97-AF65-F5344CB8AC3E}">
        <p14:creationId xmlns:p14="http://schemas.microsoft.com/office/powerpoint/2010/main" xmlns="" val="9734190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A25864F-366F-4AEE-82DA-E0F05A25C671}" type="datetimeFigureOut">
              <a:rPr lang="ru-RU" smtClean="0"/>
              <a:pPr/>
              <a:t>09.03.2022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A904F38-FD17-4690-A0B3-8BD65C0272C0}" type="slidenum">
              <a:rPr lang="ru-RU" smtClean="0"/>
              <a:pPr/>
              <a:t>‹#›</a:t>
            </a:fld>
            <a:endParaRPr lang="ru-RU"/>
          </a:p>
        </p:txBody>
      </p:sp>
    </p:spTree>
    <p:extLst>
      <p:ext uri="{BB962C8B-B14F-4D97-AF65-F5344CB8AC3E}">
        <p14:creationId xmlns:p14="http://schemas.microsoft.com/office/powerpoint/2010/main" xmlns="" val="6320799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xfrm>
            <a:off x="5917310" y="6500812"/>
            <a:ext cx="345473" cy="267891"/>
          </a:xfrm>
          <a:prstGeom prst="rect">
            <a:avLst/>
          </a:prstGeom>
        </p:spPr>
        <p:txBody>
          <a:bodyPr anchor="b"/>
          <a:lstStyle/>
          <a:p>
            <a:fld id="{86CB4B4D-7CA3-9044-876B-883B54F8677D}" type="slidenum">
              <a:rPr/>
              <a:pPr/>
              <a:t>‹#›</a:t>
            </a:fld>
            <a:endParaRPr/>
          </a:p>
        </p:txBody>
      </p:sp>
    </p:spTree>
    <p:extLst>
      <p:ext uri="{BB962C8B-B14F-4D97-AF65-F5344CB8AC3E}">
        <p14:creationId xmlns:p14="http://schemas.microsoft.com/office/powerpoint/2010/main" xmlns="" val="248514064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A25864F-366F-4AEE-82DA-E0F05A25C671}" type="datetimeFigureOut">
              <a:rPr lang="ru-RU" smtClean="0"/>
              <a:pPr/>
              <a:t>09.03.2022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A904F38-FD17-4690-A0B3-8BD65C0272C0}" type="slidenum">
              <a:rPr lang="ru-RU" smtClean="0"/>
              <a:pPr/>
              <a:t>‹#›</a:t>
            </a:fld>
            <a:endParaRPr lang="ru-RU"/>
          </a:p>
        </p:txBody>
      </p:sp>
    </p:spTree>
    <p:extLst>
      <p:ext uri="{BB962C8B-B14F-4D97-AF65-F5344CB8AC3E}">
        <p14:creationId xmlns:p14="http://schemas.microsoft.com/office/powerpoint/2010/main" xmlns="" val="3539458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EA25864F-366F-4AEE-82DA-E0F05A25C671}" type="datetimeFigureOut">
              <a:rPr lang="ru-RU" smtClean="0"/>
              <a:pPr/>
              <a:t>09.03.2022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A904F38-FD17-4690-A0B3-8BD65C0272C0}" type="slidenum">
              <a:rPr lang="ru-RU" smtClean="0"/>
              <a:pPr/>
              <a:t>‹#›</a:t>
            </a:fld>
            <a:endParaRPr lang="ru-RU"/>
          </a:p>
        </p:txBody>
      </p:sp>
    </p:spTree>
    <p:extLst>
      <p:ext uri="{BB962C8B-B14F-4D97-AF65-F5344CB8AC3E}">
        <p14:creationId xmlns:p14="http://schemas.microsoft.com/office/powerpoint/2010/main" xmlns="" val="14867864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EA25864F-366F-4AEE-82DA-E0F05A25C671}" type="datetimeFigureOut">
              <a:rPr lang="ru-RU" smtClean="0"/>
              <a:pPr/>
              <a:t>09.03.2022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A904F38-FD17-4690-A0B3-8BD65C0272C0}" type="slidenum">
              <a:rPr lang="ru-RU" smtClean="0"/>
              <a:pPr/>
              <a:t>‹#›</a:t>
            </a:fld>
            <a:endParaRPr lang="ru-RU"/>
          </a:p>
        </p:txBody>
      </p:sp>
    </p:spTree>
    <p:extLst>
      <p:ext uri="{BB962C8B-B14F-4D97-AF65-F5344CB8AC3E}">
        <p14:creationId xmlns:p14="http://schemas.microsoft.com/office/powerpoint/2010/main" xmlns="" val="7250165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EA25864F-366F-4AEE-82DA-E0F05A25C671}" type="datetimeFigureOut">
              <a:rPr lang="ru-RU" smtClean="0"/>
              <a:pPr/>
              <a:t>09.03.2022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DA904F38-FD17-4690-A0B3-8BD65C0272C0}" type="slidenum">
              <a:rPr lang="ru-RU" smtClean="0"/>
              <a:pPr/>
              <a:t>‹#›</a:t>
            </a:fld>
            <a:endParaRPr lang="ru-RU"/>
          </a:p>
        </p:txBody>
      </p:sp>
    </p:spTree>
    <p:extLst>
      <p:ext uri="{BB962C8B-B14F-4D97-AF65-F5344CB8AC3E}">
        <p14:creationId xmlns:p14="http://schemas.microsoft.com/office/powerpoint/2010/main" xmlns="" val="6581375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EA25864F-366F-4AEE-82DA-E0F05A25C671}" type="datetimeFigureOut">
              <a:rPr lang="ru-RU" smtClean="0"/>
              <a:pPr/>
              <a:t>09.03.2022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DA904F38-FD17-4690-A0B3-8BD65C0272C0}" type="slidenum">
              <a:rPr lang="ru-RU" smtClean="0"/>
              <a:pPr/>
              <a:t>‹#›</a:t>
            </a:fld>
            <a:endParaRPr lang="ru-RU"/>
          </a:p>
        </p:txBody>
      </p:sp>
    </p:spTree>
    <p:extLst>
      <p:ext uri="{BB962C8B-B14F-4D97-AF65-F5344CB8AC3E}">
        <p14:creationId xmlns:p14="http://schemas.microsoft.com/office/powerpoint/2010/main" xmlns="" val="28240847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EA25864F-366F-4AEE-82DA-E0F05A25C671}" type="datetimeFigureOut">
              <a:rPr lang="ru-RU" smtClean="0"/>
              <a:pPr/>
              <a:t>09.03.2022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DA904F38-FD17-4690-A0B3-8BD65C0272C0}" type="slidenum">
              <a:rPr lang="ru-RU" smtClean="0"/>
              <a:pPr/>
              <a:t>‹#›</a:t>
            </a:fld>
            <a:endParaRPr lang="ru-RU"/>
          </a:p>
        </p:txBody>
      </p:sp>
    </p:spTree>
    <p:extLst>
      <p:ext uri="{BB962C8B-B14F-4D97-AF65-F5344CB8AC3E}">
        <p14:creationId xmlns:p14="http://schemas.microsoft.com/office/powerpoint/2010/main" xmlns="" val="40679585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EA25864F-366F-4AEE-82DA-E0F05A25C671}" type="datetimeFigureOut">
              <a:rPr lang="ru-RU" smtClean="0"/>
              <a:pPr/>
              <a:t>09.03.2022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A904F38-FD17-4690-A0B3-8BD65C0272C0}" type="slidenum">
              <a:rPr lang="ru-RU" smtClean="0"/>
              <a:pPr/>
              <a:t>‹#›</a:t>
            </a:fld>
            <a:endParaRPr lang="ru-RU"/>
          </a:p>
        </p:txBody>
      </p:sp>
    </p:spTree>
    <p:extLst>
      <p:ext uri="{BB962C8B-B14F-4D97-AF65-F5344CB8AC3E}">
        <p14:creationId xmlns:p14="http://schemas.microsoft.com/office/powerpoint/2010/main" xmlns="" val="964875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EA25864F-366F-4AEE-82DA-E0F05A25C671}" type="datetimeFigureOut">
              <a:rPr lang="ru-RU" smtClean="0"/>
              <a:pPr/>
              <a:t>09.03.2022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A904F38-FD17-4690-A0B3-8BD65C0272C0}" type="slidenum">
              <a:rPr lang="ru-RU" smtClean="0"/>
              <a:pPr/>
              <a:t>‹#›</a:t>
            </a:fld>
            <a:endParaRPr lang="ru-RU"/>
          </a:p>
        </p:txBody>
      </p:sp>
    </p:spTree>
    <p:extLst>
      <p:ext uri="{BB962C8B-B14F-4D97-AF65-F5344CB8AC3E}">
        <p14:creationId xmlns:p14="http://schemas.microsoft.com/office/powerpoint/2010/main" xmlns="" val="4112426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25864F-366F-4AEE-82DA-E0F05A25C671}" type="datetimeFigureOut">
              <a:rPr lang="ru-RU" smtClean="0"/>
              <a:pPr/>
              <a:t>09.03.2022</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904F38-FD17-4690-A0B3-8BD65C0272C0}" type="slidenum">
              <a:rPr lang="ru-RU" smtClean="0"/>
              <a:pPr/>
              <a:t>‹#›</a:t>
            </a:fld>
            <a:endParaRPr lang="ru-RU"/>
          </a:p>
        </p:txBody>
      </p:sp>
    </p:spTree>
    <p:extLst>
      <p:ext uri="{BB962C8B-B14F-4D97-AF65-F5344CB8AC3E}">
        <p14:creationId xmlns:p14="http://schemas.microsoft.com/office/powerpoint/2010/main" xmlns="" val="38719266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924851"/>
          </a:xfrm>
        </p:spPr>
        <p:txBody>
          <a:bodyPr>
            <a:normAutofit/>
          </a:bodyPr>
          <a:lstStyle/>
          <a:p>
            <a:r>
              <a:rPr lang="ru-RU" sz="3200" dirty="0">
                <a:latin typeface="Times New Roman" panose="02020603050405020304" pitchFamily="18" charset="0"/>
                <a:cs typeface="Times New Roman" panose="02020603050405020304" pitchFamily="18" charset="0"/>
              </a:rPr>
              <a:t>"Кольчатая нерпа, территориальная организация популяции в акватории Финского залива." </a:t>
            </a:r>
            <a:r>
              <a:rPr lang="ru-RU" sz="3200" dirty="0" smtClean="0">
                <a:latin typeface="Times New Roman" panose="02020603050405020304" pitchFamily="18" charset="0"/>
                <a:cs typeface="Times New Roman" panose="02020603050405020304" pitchFamily="18" charset="0"/>
              </a:rPr>
              <a:t/>
            </a:r>
            <a:br>
              <a:rPr lang="ru-RU" sz="3200" dirty="0" smtClean="0">
                <a:latin typeface="Times New Roman" panose="02020603050405020304" pitchFamily="18" charset="0"/>
                <a:cs typeface="Times New Roman" panose="02020603050405020304" pitchFamily="18" charset="0"/>
              </a:rPr>
            </a:br>
            <a:r>
              <a:rPr lang="en-US" sz="3200" dirty="0" smtClean="0">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Ringed seal, territorial organization of the population in the waters of the Gulf of Finland."</a:t>
            </a:r>
            <a:r>
              <a:rPr lang="ru-RU" dirty="0">
                <a:latin typeface="Times New Roman" panose="02020603050405020304" pitchFamily="18" charset="0"/>
                <a:cs typeface="Times New Roman" panose="02020603050405020304" pitchFamily="18" charset="0"/>
              </a:rPr>
              <a:t/>
            </a:r>
            <a:br>
              <a:rPr lang="ru-RU" dirty="0">
                <a:latin typeface="Times New Roman" panose="02020603050405020304" pitchFamily="18" charset="0"/>
                <a:cs typeface="Times New Roman" panose="02020603050405020304" pitchFamily="18" charset="0"/>
              </a:rPr>
            </a:br>
            <a:endParaRPr lang="ru-RU" dirty="0">
              <a:latin typeface="Times New Roman" panose="02020603050405020304" pitchFamily="18" charset="0"/>
              <a:cs typeface="Times New Roman" panose="02020603050405020304" pitchFamily="18" charset="0"/>
            </a:endParaRPr>
          </a:p>
        </p:txBody>
      </p:sp>
      <p:sp>
        <p:nvSpPr>
          <p:cNvPr id="3" name="Подзаголовок 2"/>
          <p:cNvSpPr>
            <a:spLocks noGrp="1"/>
          </p:cNvSpPr>
          <p:nvPr>
            <p:ph type="subTitle" idx="1"/>
          </p:nvPr>
        </p:nvSpPr>
        <p:spPr/>
        <p:txBody>
          <a:bodyPr/>
          <a:lstStyle/>
          <a:p>
            <a:pPr>
              <a:defRPr sz="2000">
                <a:latin typeface="Arial"/>
                <a:ea typeface="Arial"/>
                <a:cs typeface="Arial"/>
                <a:sym typeface="Arial"/>
              </a:defRPr>
            </a:pPr>
            <a:r>
              <a:rPr lang="en-US" dirty="0">
                <a:latin typeface="Times New Roman" panose="02020603050405020304" pitchFamily="18" charset="0"/>
                <a:cs typeface="Times New Roman" panose="02020603050405020304" pitchFamily="18" charset="0"/>
              </a:rPr>
              <a:t>Mikhail Verevkin</a:t>
            </a:r>
            <a:r>
              <a:rPr lang="en-US" baseline="30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 Mart Jüssi</a:t>
            </a:r>
            <a:r>
              <a:rPr lang="en-US" baseline="30000" dirty="0">
                <a:latin typeface="Times New Roman" panose="02020603050405020304" pitchFamily="18" charset="0"/>
                <a:cs typeface="Times New Roman" panose="02020603050405020304" pitchFamily="18" charset="0"/>
              </a:rPr>
              <a:t>2</a:t>
            </a:r>
          </a:p>
          <a:p>
            <a:pPr algn="l">
              <a:defRPr sz="1800" i="1" baseline="30000">
                <a:latin typeface="Arial"/>
                <a:ea typeface="Arial"/>
                <a:cs typeface="Arial"/>
                <a:sym typeface="Arial"/>
              </a:defRPr>
            </a:pPr>
            <a:r>
              <a:rPr lang="en-US" sz="2000" dirty="0">
                <a:latin typeface="Times New Roman" panose="02020603050405020304" pitchFamily="18" charset="0"/>
                <a:cs typeface="Times New Roman" panose="02020603050405020304" pitchFamily="18" charset="0"/>
              </a:rPr>
              <a:t>1 Federal State budget Institution St. Petersburg Scientific Center of the Russian Academy of Sciences (</a:t>
            </a:r>
            <a:r>
              <a:rPr lang="en-US" sz="2000" smtClean="0">
                <a:latin typeface="Times New Roman" panose="02020603050405020304" pitchFamily="18" charset="0"/>
                <a:cs typeface="Times New Roman" panose="02020603050405020304" pitchFamily="18" charset="0"/>
              </a:rPr>
              <a:t>SPbRC</a:t>
            </a:r>
            <a:r>
              <a:rPr lang="en-US" sz="2000" dirty="0" smtClean="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RAS), Russia </a:t>
            </a:r>
          </a:p>
          <a:p>
            <a:pPr algn="l">
              <a:defRPr sz="1800" i="1" baseline="30000">
                <a:latin typeface="Arial"/>
                <a:ea typeface="Arial"/>
                <a:cs typeface="Arial"/>
                <a:sym typeface="Arial"/>
              </a:defRPr>
            </a:pPr>
            <a:r>
              <a:rPr lang="en-US" sz="2000" dirty="0">
                <a:latin typeface="Times New Roman" panose="02020603050405020304" pitchFamily="18" charset="0"/>
                <a:cs typeface="Times New Roman" panose="02020603050405020304" pitchFamily="18" charset="0"/>
              </a:rPr>
              <a:t>2 Pro Mare MTÜ (non-profit consultancy), Estonia </a:t>
            </a:r>
          </a:p>
          <a:p>
            <a:endParaRPr lang="ru-RU" dirty="0"/>
          </a:p>
        </p:txBody>
      </p:sp>
      <p:pic>
        <p:nvPicPr>
          <p:cNvPr id="4" name="Picture 2" descr="Picture 2"/>
          <p:cNvPicPr>
            <a:picLocks noChangeAspect="1"/>
          </p:cNvPicPr>
          <p:nvPr/>
        </p:nvPicPr>
        <p:blipFill>
          <a:blip r:embed="rId2" cstate="print">
            <a:extLst/>
          </a:blip>
          <a:stretch>
            <a:fillRect/>
          </a:stretch>
        </p:blipFill>
        <p:spPr>
          <a:xfrm>
            <a:off x="593076" y="403224"/>
            <a:ext cx="3865564" cy="719139"/>
          </a:xfrm>
          <a:prstGeom prst="rect">
            <a:avLst/>
          </a:prstGeom>
          <a:ln w="12700">
            <a:miter lim="400000"/>
          </a:ln>
        </p:spPr>
      </p:pic>
      <p:pic>
        <p:nvPicPr>
          <p:cNvPr id="5" name="Picture 3" descr="Picture 3"/>
          <p:cNvPicPr>
            <a:picLocks noChangeAspect="1"/>
          </p:cNvPicPr>
          <p:nvPr/>
        </p:nvPicPr>
        <p:blipFill>
          <a:blip r:embed="rId3" cstate="print">
            <a:extLst/>
          </a:blip>
          <a:stretch>
            <a:fillRect/>
          </a:stretch>
        </p:blipFill>
        <p:spPr>
          <a:xfrm>
            <a:off x="7270290" y="322370"/>
            <a:ext cx="3219376" cy="799993"/>
          </a:xfrm>
          <a:prstGeom prst="rect">
            <a:avLst/>
          </a:prstGeom>
          <a:ln w="12700">
            <a:miter lim="400000"/>
          </a:ln>
        </p:spPr>
      </p:pic>
    </p:spTree>
    <p:extLst>
      <p:ext uri="{BB962C8B-B14F-4D97-AF65-F5344CB8AC3E}">
        <p14:creationId xmlns:p14="http://schemas.microsoft.com/office/powerpoint/2010/main" xmlns="" val="40153772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215850" y="512466"/>
            <a:ext cx="9746902" cy="6247864"/>
          </a:xfrm>
          <a:prstGeom prst="rect">
            <a:avLst/>
          </a:prstGeom>
        </p:spPr>
        <p:txBody>
          <a:bodyPr wrap="square">
            <a:spAutoFit/>
          </a:bodyPr>
          <a:lstStyle/>
          <a:p>
            <a:pPr marL="342900" lvl="0" indent="-342900" hangingPunct="0">
              <a:spcAft>
                <a:spcPts val="0"/>
              </a:spcAft>
              <a:buFont typeface="Times New Roman" panose="02020603050405020304" pitchFamily="18" charset="0"/>
              <a:buChar char="•"/>
              <a:tabLst>
                <a:tab pos="457200" algn="l"/>
              </a:tabLst>
            </a:pPr>
            <a:r>
              <a:rPr lang="en-US" sz="2000" dirty="0">
                <a:latin typeface="Times New Roman" panose="02020603050405020304" pitchFamily="18" charset="0"/>
                <a:ea typeface="Times New Roman" panose="02020603050405020304" pitchFamily="18" charset="0"/>
              </a:rPr>
              <a:t>The eastern population of the Baltic ringed seal is inhabit in the eastern part of the Gulf of Finland (east of 260 E.L.).</a:t>
            </a:r>
            <a:endParaRPr lang="ru-RU" sz="2000" dirty="0">
              <a:latin typeface="Times New Roman" panose="02020603050405020304" pitchFamily="18" charset="0"/>
              <a:ea typeface="Times New Roman" panose="02020603050405020304" pitchFamily="18" charset="0"/>
            </a:endParaRPr>
          </a:p>
          <a:p>
            <a:pPr marL="342900" lvl="0" indent="-342900" hangingPunct="0">
              <a:spcAft>
                <a:spcPts val="0"/>
              </a:spcAft>
              <a:buFont typeface="Times New Roman" panose="02020603050405020304" pitchFamily="18" charset="0"/>
              <a:buChar char="•"/>
              <a:tabLst>
                <a:tab pos="457200" algn="l"/>
              </a:tabLst>
            </a:pPr>
            <a:r>
              <a:rPr lang="en-US" sz="2000" dirty="0">
                <a:solidFill>
                  <a:srgbClr val="000000"/>
                </a:solidFill>
                <a:latin typeface="Times New Roman" panose="02020603050405020304" pitchFamily="18" charset="0"/>
                <a:ea typeface="Times New Roman" panose="02020603050405020304" pitchFamily="18" charset="0"/>
              </a:rPr>
              <a:t>The ringed seals in the Gulf of Finland are critically low in numbers and isolated to a very high degree. This makes them vulnerable to local extinction. Ringed seal is a serious conservation concern. </a:t>
            </a:r>
            <a:endParaRPr lang="ru-RU" sz="2000" dirty="0">
              <a:latin typeface="Times New Roman" panose="02020603050405020304" pitchFamily="18" charset="0"/>
              <a:ea typeface="Times New Roman" panose="02020603050405020304" pitchFamily="18" charset="0"/>
            </a:endParaRPr>
          </a:p>
          <a:p>
            <a:pPr marL="342900" lvl="0" indent="-342900">
              <a:spcAft>
                <a:spcPts val="0"/>
              </a:spcAft>
              <a:buFont typeface="Times New Roman" panose="02020603050405020304" pitchFamily="18" charset="0"/>
              <a:buChar char="•"/>
              <a:tabLst>
                <a:tab pos="457200" algn="l"/>
              </a:tabLst>
            </a:pPr>
            <a:r>
              <a:rPr lang="en-US" sz="2000" dirty="0">
                <a:latin typeface="Times New Roman" panose="02020603050405020304" pitchFamily="18" charset="0"/>
                <a:ea typeface="Times New Roman" panose="02020603050405020304" pitchFamily="18" charset="0"/>
              </a:rPr>
              <a:t>The data obtained by telemetry indicate the extreme importance of the </a:t>
            </a:r>
            <a:r>
              <a:rPr lang="en-US" sz="2000" dirty="0" err="1">
                <a:latin typeface="Times New Roman" panose="02020603050405020304" pitchFamily="18" charset="0"/>
                <a:ea typeface="Times New Roman" panose="02020603050405020304" pitchFamily="18" charset="0"/>
              </a:rPr>
              <a:t>Kurgalsky</a:t>
            </a:r>
            <a:r>
              <a:rPr lang="en-US" sz="2000" dirty="0">
                <a:latin typeface="Times New Roman" panose="02020603050405020304" pitchFamily="18" charset="0"/>
                <a:ea typeface="Times New Roman" panose="02020603050405020304" pitchFamily="18" charset="0"/>
              </a:rPr>
              <a:t> Reef and islands in the southern part of the gulf as the main habitat of the population.</a:t>
            </a:r>
            <a:endParaRPr lang="ru-RU" sz="2000" dirty="0">
              <a:latin typeface="Times New Roman" panose="02020603050405020304" pitchFamily="18" charset="0"/>
              <a:ea typeface="Times New Roman" panose="02020603050405020304" pitchFamily="18" charset="0"/>
            </a:endParaRPr>
          </a:p>
          <a:p>
            <a:pPr marL="342900" lvl="0" indent="-342900">
              <a:spcAft>
                <a:spcPts val="0"/>
              </a:spcAft>
              <a:buFont typeface="Times New Roman" panose="02020603050405020304" pitchFamily="18" charset="0"/>
              <a:buChar char="•"/>
              <a:tabLst>
                <a:tab pos="457200" algn="l"/>
              </a:tabLst>
            </a:pPr>
            <a:r>
              <a:rPr lang="en-US" sz="2000" dirty="0">
                <a:latin typeface="Times New Roman" panose="02020603050405020304" pitchFamily="18" charset="0"/>
                <a:ea typeface="Times New Roman" panose="02020603050405020304" pitchFamily="18" charset="0"/>
              </a:rPr>
              <a:t>The main </a:t>
            </a:r>
            <a:r>
              <a:rPr lang="en-US" sz="2000" dirty="0" smtClean="0">
                <a:latin typeface="Times New Roman" panose="02020603050405020304" pitchFamily="18" charset="0"/>
                <a:cs typeface="Times New Roman" panose="02020603050405020304" pitchFamily="18" charset="0"/>
              </a:rPr>
              <a:t>foraging</a:t>
            </a:r>
            <a:r>
              <a:rPr lang="en-US" sz="2000" dirty="0" smtClean="0">
                <a:latin typeface="Times New Roman" panose="02020603050405020304" pitchFamily="18" charset="0"/>
                <a:ea typeface="Times New Roman" panose="02020603050405020304" pitchFamily="18" charset="0"/>
              </a:rPr>
              <a:t> </a:t>
            </a:r>
            <a:r>
              <a:rPr lang="en-US" sz="2000" dirty="0">
                <a:latin typeface="Times New Roman" panose="02020603050405020304" pitchFamily="18" charset="0"/>
                <a:ea typeface="Times New Roman" panose="02020603050405020304" pitchFamily="18" charset="0"/>
              </a:rPr>
              <a:t>areas of tagged seals were confined to the places where the bottom relief changes, mainly to the hollows.</a:t>
            </a:r>
            <a:endParaRPr lang="ru-RU" sz="2000" dirty="0">
              <a:latin typeface="Times New Roman" panose="02020603050405020304" pitchFamily="18" charset="0"/>
              <a:ea typeface="Times New Roman" panose="02020603050405020304" pitchFamily="18" charset="0"/>
            </a:endParaRPr>
          </a:p>
          <a:p>
            <a:pPr marL="342900" lvl="0" indent="-342900" hangingPunct="0">
              <a:spcAft>
                <a:spcPts val="0"/>
              </a:spcAft>
              <a:buFont typeface="Times New Roman" panose="02020603050405020304" pitchFamily="18" charset="0"/>
              <a:buChar char="•"/>
              <a:tabLst>
                <a:tab pos="457200" algn="l"/>
              </a:tabLst>
            </a:pPr>
            <a:r>
              <a:rPr lang="en-US" sz="2000" dirty="0">
                <a:latin typeface="Times New Roman" panose="02020603050405020304" pitchFamily="18" charset="0"/>
                <a:ea typeface="Times New Roman" panose="02020603050405020304" pitchFamily="18" charset="0"/>
              </a:rPr>
              <a:t>In autumn, when the water cools down, the seal goes to the north in search of ice for breeding.</a:t>
            </a:r>
            <a:endParaRPr lang="ru-RU" sz="2000" dirty="0">
              <a:latin typeface="Times New Roman" panose="02020603050405020304" pitchFamily="18" charset="0"/>
              <a:ea typeface="Times New Roman" panose="02020603050405020304" pitchFamily="18" charset="0"/>
            </a:endParaRPr>
          </a:p>
          <a:p>
            <a:pPr marL="342900" lvl="0" indent="-342900" hangingPunct="0">
              <a:spcAft>
                <a:spcPts val="0"/>
              </a:spcAft>
              <a:buFont typeface="Times New Roman" panose="02020603050405020304" pitchFamily="18" charset="0"/>
              <a:buChar char="•"/>
              <a:tabLst>
                <a:tab pos="457200" algn="l"/>
              </a:tabLst>
            </a:pPr>
            <a:r>
              <a:rPr lang="en-US" sz="2000" dirty="0">
                <a:solidFill>
                  <a:srgbClr val="000000"/>
                </a:solidFill>
                <a:latin typeface="Times New Roman" panose="02020603050405020304" pitchFamily="18" charset="0"/>
                <a:ea typeface="Times New Roman" panose="02020603050405020304" pitchFamily="18" charset="0"/>
              </a:rPr>
              <a:t>The key breeding habitats of seals are found in the Eastern part of the gulf and the deteriorating ice conditions are bringing about critical changes in breeding success.</a:t>
            </a:r>
            <a:endParaRPr lang="ru-RU" sz="2000" dirty="0">
              <a:latin typeface="Times New Roman" panose="02020603050405020304" pitchFamily="18" charset="0"/>
              <a:ea typeface="Times New Roman" panose="02020603050405020304" pitchFamily="18" charset="0"/>
            </a:endParaRPr>
          </a:p>
          <a:p>
            <a:pPr marL="342900" lvl="0" indent="-342900" hangingPunct="0">
              <a:spcAft>
                <a:spcPts val="0"/>
              </a:spcAft>
              <a:buFont typeface="Times New Roman" panose="02020603050405020304" pitchFamily="18" charset="0"/>
              <a:buChar char="•"/>
              <a:tabLst>
                <a:tab pos="457200" algn="l"/>
              </a:tabLst>
            </a:pPr>
            <a:r>
              <a:rPr lang="en-US" sz="2000" dirty="0">
                <a:solidFill>
                  <a:srgbClr val="000000"/>
                </a:solidFill>
                <a:latin typeface="Times New Roman" panose="02020603050405020304" pitchFamily="18" charset="0"/>
                <a:ea typeface="Times New Roman" panose="02020603050405020304" pitchFamily="18" charset="0"/>
              </a:rPr>
              <a:t>To maintain a good overview of the seals’ status in this semi-closed sea are alternative survey methods are developed for ringed seals in the conditions of warm winters.  The methods will be part of the HELCOM monitoring guidelines.</a:t>
            </a:r>
            <a:endParaRPr lang="ru-RU" sz="2000" dirty="0">
              <a:latin typeface="Times New Roman" panose="02020603050405020304" pitchFamily="18" charset="0"/>
              <a:ea typeface="Times New Roman" panose="02020603050405020304" pitchFamily="18" charset="0"/>
            </a:endParaRPr>
          </a:p>
          <a:p>
            <a:pPr marL="342900" lvl="0" indent="-342900" hangingPunct="0">
              <a:spcAft>
                <a:spcPts val="0"/>
              </a:spcAft>
              <a:buFont typeface="Times New Roman" panose="02020603050405020304" pitchFamily="18" charset="0"/>
              <a:buChar char="•"/>
              <a:tabLst>
                <a:tab pos="457200" algn="l"/>
              </a:tabLst>
            </a:pPr>
            <a:r>
              <a:rPr lang="en-US" sz="2000" dirty="0">
                <a:solidFill>
                  <a:srgbClr val="000000"/>
                </a:solidFill>
                <a:latin typeface="Times New Roman" panose="02020603050405020304" pitchFamily="18" charset="0"/>
                <a:ea typeface="Times New Roman" panose="02020603050405020304" pitchFamily="18" charset="0"/>
              </a:rPr>
              <a:t>Dense cooperation and international coordination are the preconditions for fruitful work with seals in the Gulf of Finland.  Changing environment calls for full attention and involvement of the best available expertise to maintain the unique diversity and ecological balances of the gulf in close and far future. </a:t>
            </a:r>
            <a:endParaRPr lang="ru-RU" sz="2000" dirty="0">
              <a:latin typeface="Times New Roman" panose="02020603050405020304" pitchFamily="18" charset="0"/>
              <a:ea typeface="Times New Roman" panose="02020603050405020304" pitchFamily="18" charset="0"/>
            </a:endParaRPr>
          </a:p>
        </p:txBody>
      </p:sp>
      <p:sp>
        <p:nvSpPr>
          <p:cNvPr id="3" name="TextBox 2"/>
          <p:cNvSpPr txBox="1"/>
          <p:nvPr/>
        </p:nvSpPr>
        <p:spPr>
          <a:xfrm>
            <a:off x="4481565" y="80387"/>
            <a:ext cx="4863402" cy="584775"/>
          </a:xfrm>
          <a:prstGeom prst="rect">
            <a:avLst/>
          </a:prstGeom>
          <a:noFill/>
        </p:spPr>
        <p:txBody>
          <a:bodyPr wrap="square" rtlCol="0">
            <a:spAutoFit/>
          </a:bodyPr>
          <a:lstStyle/>
          <a:p>
            <a:r>
              <a:rPr lang="en-US" sz="3200" dirty="0" smtClean="0">
                <a:latin typeface="Times New Roman" panose="02020603050405020304" pitchFamily="18" charset="0"/>
                <a:cs typeface="Times New Roman" panose="02020603050405020304" pitchFamily="18" charset="0"/>
              </a:rPr>
              <a:t>Conclusions</a:t>
            </a:r>
            <a:endParaRPr lang="ru-RU"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8900250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icture 2"/>
          <p:cNvPicPr>
            <a:picLocks noChangeAspect="1"/>
          </p:cNvPicPr>
          <p:nvPr/>
        </p:nvPicPr>
        <p:blipFill>
          <a:blip r:embed="rId2" cstate="print">
            <a:extLst/>
          </a:blip>
          <a:stretch>
            <a:fillRect/>
          </a:stretch>
        </p:blipFill>
        <p:spPr>
          <a:xfrm>
            <a:off x="238253" y="1"/>
            <a:ext cx="11527124" cy="6858000"/>
          </a:xfrm>
          <a:prstGeom prst="rect">
            <a:avLst/>
          </a:prstGeom>
          <a:ln w="12700">
            <a:miter lim="400000"/>
          </a:ln>
        </p:spPr>
      </p:pic>
      <p:sp>
        <p:nvSpPr>
          <p:cNvPr id="3" name="TextBox 2"/>
          <p:cNvSpPr txBox="1"/>
          <p:nvPr/>
        </p:nvSpPr>
        <p:spPr>
          <a:xfrm>
            <a:off x="1366576" y="934497"/>
            <a:ext cx="3828422" cy="584775"/>
          </a:xfrm>
          <a:prstGeom prst="rect">
            <a:avLst/>
          </a:prstGeom>
          <a:noFill/>
        </p:spPr>
        <p:txBody>
          <a:bodyPr wrap="square" rtlCol="0">
            <a:spAutoFit/>
          </a:bodyPr>
          <a:lstStyle/>
          <a:p>
            <a:r>
              <a:rPr lang="en-US" sz="3200" dirty="0" smtClean="0">
                <a:latin typeface="Times New Roman" panose="02020603050405020304" pitchFamily="18" charset="0"/>
                <a:cs typeface="Times New Roman" panose="02020603050405020304" pitchFamily="18" charset="0"/>
              </a:rPr>
              <a:t>Thank You!</a:t>
            </a:r>
          </a:p>
        </p:txBody>
      </p:sp>
    </p:spTree>
    <p:extLst>
      <p:ext uri="{BB962C8B-B14F-4D97-AF65-F5344CB8AC3E}">
        <p14:creationId xmlns:p14="http://schemas.microsoft.com/office/powerpoint/2010/main" xmlns="" val="6252652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Заголовок 1"/>
          <p:cNvSpPr txBox="1">
            <a:spLocks noGrp="1"/>
          </p:cNvSpPr>
          <p:nvPr>
            <p:ph type="title"/>
          </p:nvPr>
        </p:nvSpPr>
        <p:spPr>
          <a:xfrm>
            <a:off x="1181900" y="-244475"/>
            <a:ext cx="10883937" cy="1885707"/>
          </a:xfrm>
          <a:prstGeom prst="rect">
            <a:avLst/>
          </a:prstGeom>
        </p:spPr>
        <p:txBody>
          <a:bodyPr>
            <a:normAutofit/>
          </a:bodyPr>
          <a:lstStyle>
            <a:lvl1pPr algn="ctr">
              <a:defRPr sz="3000">
                <a:latin typeface="Arial"/>
                <a:ea typeface="Arial"/>
                <a:cs typeface="Arial"/>
                <a:sym typeface="Arial"/>
              </a:defRPr>
            </a:lvl1pPr>
          </a:lstStyle>
          <a:p>
            <a:r>
              <a:rPr sz="3200" dirty="0">
                <a:latin typeface="Times New Roman" panose="02020603050405020304" pitchFamily="18" charset="0"/>
                <a:cs typeface="Times New Roman" panose="02020603050405020304" pitchFamily="18" charset="0"/>
              </a:rPr>
              <a:t>Ringed seal sub-populations and abundance in the Baltic Sea</a:t>
            </a:r>
          </a:p>
        </p:txBody>
      </p:sp>
      <p:pic>
        <p:nvPicPr>
          <p:cNvPr id="120" name="Объект 3" descr="Объект 3"/>
          <p:cNvPicPr>
            <a:picLocks noChangeAspect="1"/>
          </p:cNvPicPr>
          <p:nvPr/>
        </p:nvPicPr>
        <p:blipFill>
          <a:blip r:embed="rId2" cstate="print">
            <a:extLst/>
          </a:blip>
          <a:stretch>
            <a:fillRect/>
          </a:stretch>
        </p:blipFill>
        <p:spPr>
          <a:xfrm>
            <a:off x="392025" y="1218957"/>
            <a:ext cx="3722468" cy="5268240"/>
          </a:xfrm>
          <a:prstGeom prst="rect">
            <a:avLst/>
          </a:prstGeom>
          <a:ln w="12700">
            <a:miter lim="400000"/>
          </a:ln>
        </p:spPr>
      </p:pic>
      <p:grpSp>
        <p:nvGrpSpPr>
          <p:cNvPr id="123" name="Group"/>
          <p:cNvGrpSpPr/>
          <p:nvPr/>
        </p:nvGrpSpPr>
        <p:grpSpPr>
          <a:xfrm>
            <a:off x="2629991" y="1510030"/>
            <a:ext cx="3222292" cy="1270001"/>
            <a:chOff x="0" y="0"/>
            <a:chExt cx="3222291" cy="1270000"/>
          </a:xfrm>
        </p:grpSpPr>
        <p:sp>
          <p:nvSpPr>
            <p:cNvPr id="121" name="Line"/>
            <p:cNvSpPr/>
            <p:nvPr/>
          </p:nvSpPr>
          <p:spPr>
            <a:xfrm flipH="1">
              <a:off x="-1" y="350976"/>
              <a:ext cx="1911600" cy="581512"/>
            </a:xfrm>
            <a:prstGeom prst="line">
              <a:avLst/>
            </a:prstGeom>
            <a:noFill/>
            <a:ln w="38100" cap="flat">
              <a:solidFill>
                <a:srgbClr val="FF2600"/>
              </a:solidFill>
              <a:prstDash val="solid"/>
              <a:miter lim="800000"/>
              <a:tailEnd type="triangle" w="med" len="med"/>
            </a:ln>
            <a:effectLst/>
          </p:spPr>
          <p:txBody>
            <a:bodyPr wrap="square" lIns="45719" tIns="45719" rIns="45719" bIns="45719" numCol="1" anchor="t">
              <a:noAutofit/>
            </a:bodyPr>
            <a:lstStyle/>
            <a:p>
              <a:endParaRPr/>
            </a:p>
          </p:txBody>
        </p:sp>
        <p:sp>
          <p:nvSpPr>
            <p:cNvPr id="122" name="The Gulf of Bothnia &gt; 10 000, slowly growing,  but annual growth rate…"/>
            <p:cNvSpPr/>
            <p:nvPr/>
          </p:nvSpPr>
          <p:spPr>
            <a:xfrm>
              <a:off x="1952291" y="0"/>
              <a:ext cx="1270001"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p>
              <a:r>
                <a:rPr b="1" dirty="0"/>
                <a:t>The Gulf of Bothnia</a:t>
              </a:r>
              <a:r>
                <a:rPr dirty="0"/>
                <a:t> &gt; 10 000, slowly growing,  but annual growth rate </a:t>
              </a:r>
            </a:p>
            <a:p>
              <a:r>
                <a:rPr dirty="0"/>
                <a:t> stays below the potential for healthy population.</a:t>
              </a:r>
            </a:p>
          </p:txBody>
        </p:sp>
      </p:grpSp>
      <p:grpSp>
        <p:nvGrpSpPr>
          <p:cNvPr id="126" name="Group"/>
          <p:cNvGrpSpPr/>
          <p:nvPr/>
        </p:nvGrpSpPr>
        <p:grpSpPr>
          <a:xfrm>
            <a:off x="2603499" y="2514795"/>
            <a:ext cx="6748202" cy="1168206"/>
            <a:chOff x="0" y="0"/>
            <a:chExt cx="6748200" cy="1168204"/>
          </a:xfrm>
        </p:grpSpPr>
        <p:sp>
          <p:nvSpPr>
            <p:cNvPr id="124" name="Line"/>
            <p:cNvSpPr/>
            <p:nvPr/>
          </p:nvSpPr>
          <p:spPr>
            <a:xfrm flipH="1">
              <a:off x="0" y="176637"/>
              <a:ext cx="1961625" cy="991568"/>
            </a:xfrm>
            <a:prstGeom prst="line">
              <a:avLst/>
            </a:prstGeom>
            <a:noFill/>
            <a:ln w="38100" cap="flat">
              <a:solidFill>
                <a:srgbClr val="FF2600"/>
              </a:solidFill>
              <a:prstDash val="solid"/>
              <a:miter lim="800000"/>
              <a:tailEnd type="triangle" w="med" len="med"/>
            </a:ln>
            <a:effectLst/>
          </p:spPr>
          <p:txBody>
            <a:bodyPr wrap="square" lIns="45719" tIns="45719" rIns="45719" bIns="45719" numCol="1" anchor="t">
              <a:noAutofit/>
            </a:bodyPr>
            <a:lstStyle/>
            <a:p>
              <a:endParaRPr/>
            </a:p>
          </p:txBody>
        </p:sp>
        <p:sp>
          <p:nvSpPr>
            <p:cNvPr id="125" name="The Archipelago Sea  200-300, data scarce."/>
            <p:cNvSpPr txBox="1"/>
            <p:nvPr/>
          </p:nvSpPr>
          <p:spPr>
            <a:xfrm>
              <a:off x="2054982" y="0"/>
              <a:ext cx="4693219" cy="3581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p>
              <a:r>
                <a:rPr b="1" dirty="0"/>
                <a:t>The Archipelago Sea</a:t>
              </a:r>
              <a:r>
                <a:rPr dirty="0"/>
                <a:t>  200-300, data scarce. </a:t>
              </a:r>
            </a:p>
          </p:txBody>
        </p:sp>
      </p:grpSp>
      <p:grpSp>
        <p:nvGrpSpPr>
          <p:cNvPr id="129" name="Group"/>
          <p:cNvGrpSpPr/>
          <p:nvPr/>
        </p:nvGrpSpPr>
        <p:grpSpPr>
          <a:xfrm>
            <a:off x="3554965" y="3473896"/>
            <a:ext cx="8088993" cy="1188660"/>
            <a:chOff x="0" y="0"/>
            <a:chExt cx="8088992" cy="1188658"/>
          </a:xfrm>
        </p:grpSpPr>
        <p:sp>
          <p:nvSpPr>
            <p:cNvPr id="127" name="Line"/>
            <p:cNvSpPr/>
            <p:nvPr/>
          </p:nvSpPr>
          <p:spPr>
            <a:xfrm flipH="1" flipV="1">
              <a:off x="-1" y="-1"/>
              <a:ext cx="975917" cy="266503"/>
            </a:xfrm>
            <a:prstGeom prst="line">
              <a:avLst/>
            </a:prstGeom>
            <a:noFill/>
            <a:ln w="38100" cap="flat">
              <a:solidFill>
                <a:srgbClr val="FF2600"/>
              </a:solidFill>
              <a:prstDash val="solid"/>
              <a:miter lim="800000"/>
              <a:tailEnd type="triangle" w="med" len="med"/>
            </a:ln>
            <a:effectLst/>
          </p:spPr>
          <p:txBody>
            <a:bodyPr wrap="square" lIns="45719" tIns="45719" rIns="45719" bIns="45719" numCol="1" anchor="t">
              <a:noAutofit/>
            </a:bodyPr>
            <a:lstStyle/>
            <a:p>
              <a:endParaRPr/>
            </a:p>
          </p:txBody>
        </p:sp>
        <p:sp>
          <p:nvSpPr>
            <p:cNvPr id="128" name="The Gulf of Finland (Eastern part): 100+, no trends detectable, critically low population (less than Saimaa seal and Mediterranean monk seal) with high degree of isolation from the other sub-populations."/>
            <p:cNvSpPr txBox="1"/>
            <p:nvPr/>
          </p:nvSpPr>
          <p:spPr>
            <a:xfrm>
              <a:off x="1027918" y="30418"/>
              <a:ext cx="7061075" cy="11582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r>
                <a:rPr b="1"/>
                <a:t>The Gulf of Finland</a:t>
              </a:r>
              <a:r>
                <a:t> (Eastern part): 100+, no trends detectable, critically low population (less than Saimaa seal and Mediterranean monk seal) with high degree of isolation from the other sub-populations. </a:t>
              </a:r>
            </a:p>
          </p:txBody>
        </p:sp>
      </p:grpSp>
      <p:grpSp>
        <p:nvGrpSpPr>
          <p:cNvPr id="132" name="Group"/>
          <p:cNvGrpSpPr/>
          <p:nvPr/>
        </p:nvGrpSpPr>
        <p:grpSpPr>
          <a:xfrm>
            <a:off x="2939801" y="4177952"/>
            <a:ext cx="7335875" cy="1575724"/>
            <a:chOff x="0" y="0"/>
            <a:chExt cx="7335873" cy="1575722"/>
          </a:xfrm>
        </p:grpSpPr>
        <p:sp>
          <p:nvSpPr>
            <p:cNvPr id="130" name="Line"/>
            <p:cNvSpPr/>
            <p:nvPr/>
          </p:nvSpPr>
          <p:spPr>
            <a:xfrm flipH="1" flipV="1">
              <a:off x="0" y="0"/>
              <a:ext cx="1601490" cy="1333848"/>
            </a:xfrm>
            <a:prstGeom prst="line">
              <a:avLst/>
            </a:prstGeom>
            <a:noFill/>
            <a:ln w="38100" cap="flat">
              <a:solidFill>
                <a:srgbClr val="FF2600"/>
              </a:solidFill>
              <a:prstDash val="solid"/>
              <a:miter lim="800000"/>
              <a:tailEnd type="triangle" w="med" len="med"/>
            </a:ln>
            <a:effectLst/>
          </p:spPr>
          <p:txBody>
            <a:bodyPr wrap="square" lIns="45719" tIns="45719" rIns="45719" bIns="45719" numCol="1" anchor="t">
              <a:noAutofit/>
            </a:bodyPr>
            <a:lstStyle/>
            <a:p>
              <a:endParaRPr/>
            </a:p>
          </p:txBody>
        </p:sp>
        <p:sp>
          <p:nvSpPr>
            <p:cNvPr id="131" name="The Gulf of Riga &gt; 1000, no trends over past 25 years"/>
            <p:cNvSpPr txBox="1"/>
            <p:nvPr/>
          </p:nvSpPr>
          <p:spPr>
            <a:xfrm>
              <a:off x="1731381" y="1217582"/>
              <a:ext cx="5604493" cy="3581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p>
              <a:r>
                <a:rPr b="1"/>
                <a:t>The Gulf of Riga</a:t>
              </a:r>
              <a:r>
                <a:t> &gt; 1000, no trends over past 25 years</a:t>
              </a:r>
            </a:p>
          </p:txBody>
        </p:sp>
      </p:grpSp>
    </p:spTree>
    <p:extLst>
      <p:ext uri="{BB962C8B-B14F-4D97-AF65-F5344CB8AC3E}">
        <p14:creationId xmlns:p14="http://schemas.microsoft.com/office/powerpoint/2010/main" xmlns="" val="239673676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Прямоугольник 1"/>
          <p:cNvSpPr txBox="1"/>
          <p:nvPr/>
        </p:nvSpPr>
        <p:spPr>
          <a:xfrm>
            <a:off x="-1" y="450098"/>
            <a:ext cx="12192001" cy="9006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nSpc>
                <a:spcPct val="90000"/>
              </a:lnSpc>
              <a:defRPr sz="3000">
                <a:latin typeface="Arial"/>
                <a:ea typeface="Arial"/>
                <a:cs typeface="Arial"/>
                <a:sym typeface="Arial"/>
              </a:defRPr>
            </a:lvl1pPr>
          </a:lstStyle>
          <a:p>
            <a:r>
              <a:t>Results of the ringed seal censuses in the Russian part of  the Gulf of Finland in 2010-2021. Standard (HELCOM) method used.</a:t>
            </a:r>
          </a:p>
        </p:txBody>
      </p:sp>
      <p:graphicFrame>
        <p:nvGraphicFramePr>
          <p:cNvPr id="135" name="Таблица 2"/>
          <p:cNvGraphicFramePr/>
          <p:nvPr>
            <p:extLst>
              <p:ext uri="{D42A27DB-BD31-4B8C-83A1-F6EECF244321}">
                <p14:modId xmlns:p14="http://schemas.microsoft.com/office/powerpoint/2010/main" xmlns="" val="349832820"/>
              </p:ext>
            </p:extLst>
          </p:nvPr>
        </p:nvGraphicFramePr>
        <p:xfrm>
          <a:off x="886791" y="1438653"/>
          <a:ext cx="10635578" cy="5487448"/>
        </p:xfrm>
        <a:graphic>
          <a:graphicData uri="http://schemas.openxmlformats.org/drawingml/2006/table">
            <a:tbl>
              <a:tblPr firstCol="1" bandRow="1"/>
              <a:tblGrid>
                <a:gridCol w="1600645">
                  <a:extLst>
                    <a:ext uri="{9D8B030D-6E8A-4147-A177-3AD203B41FA5}">
                      <a16:colId xmlns:a16="http://schemas.microsoft.com/office/drawing/2014/main" xmlns="" val="20000"/>
                    </a:ext>
                  </a:extLst>
                </a:gridCol>
                <a:gridCol w="1600645">
                  <a:extLst>
                    <a:ext uri="{9D8B030D-6E8A-4147-A177-3AD203B41FA5}">
                      <a16:colId xmlns:a16="http://schemas.microsoft.com/office/drawing/2014/main" xmlns="" val="20001"/>
                    </a:ext>
                  </a:extLst>
                </a:gridCol>
                <a:gridCol w="1600645">
                  <a:extLst>
                    <a:ext uri="{9D8B030D-6E8A-4147-A177-3AD203B41FA5}">
                      <a16:colId xmlns:a16="http://schemas.microsoft.com/office/drawing/2014/main" xmlns="" val="20002"/>
                    </a:ext>
                  </a:extLst>
                </a:gridCol>
                <a:gridCol w="1601675">
                  <a:extLst>
                    <a:ext uri="{9D8B030D-6E8A-4147-A177-3AD203B41FA5}">
                      <a16:colId xmlns:a16="http://schemas.microsoft.com/office/drawing/2014/main" xmlns="" val="20003"/>
                    </a:ext>
                  </a:extLst>
                </a:gridCol>
                <a:gridCol w="1404925">
                  <a:extLst>
                    <a:ext uri="{9D8B030D-6E8A-4147-A177-3AD203B41FA5}">
                      <a16:colId xmlns:a16="http://schemas.microsoft.com/office/drawing/2014/main" xmlns="" val="20004"/>
                    </a:ext>
                  </a:extLst>
                </a:gridCol>
                <a:gridCol w="1511897">
                  <a:extLst>
                    <a:ext uri="{9D8B030D-6E8A-4147-A177-3AD203B41FA5}">
                      <a16:colId xmlns:a16="http://schemas.microsoft.com/office/drawing/2014/main" xmlns="" val="20005"/>
                    </a:ext>
                  </a:extLst>
                </a:gridCol>
                <a:gridCol w="1315146">
                  <a:extLst>
                    <a:ext uri="{9D8B030D-6E8A-4147-A177-3AD203B41FA5}">
                      <a16:colId xmlns:a16="http://schemas.microsoft.com/office/drawing/2014/main" xmlns="" val="20006"/>
                    </a:ext>
                  </a:extLst>
                </a:gridCol>
              </a:tblGrid>
              <a:tr h="341202">
                <a:tc rowSpan="2">
                  <a:txBody>
                    <a:bodyPr/>
                    <a:lstStyle/>
                    <a:p>
                      <a:pPr algn="l">
                        <a:lnSpc>
                          <a:spcPct val="107000"/>
                        </a:lnSpc>
                        <a:defRPr sz="1800" b="0">
                          <a:solidFill>
                            <a:srgbClr val="000000"/>
                          </a:solidFill>
                        </a:defRPr>
                      </a:pPr>
                      <a:r>
                        <a:rPr sz="2400" b="0" dirty="0">
                          <a:solidFill>
                            <a:schemeClr val="tx1"/>
                          </a:solidFill>
                          <a:latin typeface="Times New Roman"/>
                          <a:ea typeface="Times New Roman"/>
                          <a:cs typeface="Times New Roman"/>
                          <a:sym typeface="Times New Roman"/>
                        </a:rPr>
                        <a:t>Year </a:t>
                      </a:r>
                    </a:p>
                  </a:txBody>
                  <a:tcPr marL="9525" marR="9525" marT="9525" marB="9525" anchor="ctr" horzOverflow="overflow">
                    <a:lnB w="38100">
                      <a:solidFill>
                        <a:srgbClr val="FFFFFF"/>
                      </a:solidFill>
                    </a:lnB>
                  </a:tcPr>
                </a:tc>
                <a:tc rowSpan="2">
                  <a:txBody>
                    <a:bodyPr/>
                    <a:lstStyle/>
                    <a:p>
                      <a:pPr algn="ctr">
                        <a:lnSpc>
                          <a:spcPct val="107000"/>
                        </a:lnSpc>
                        <a:defRPr sz="1800"/>
                      </a:pPr>
                      <a:r>
                        <a:rPr sz="2400" b="0" dirty="0">
                          <a:solidFill>
                            <a:schemeClr val="tx1"/>
                          </a:solidFill>
                          <a:latin typeface="Times New Roman"/>
                          <a:ea typeface="Times New Roman"/>
                          <a:cs typeface="Times New Roman"/>
                          <a:sym typeface="Times New Roman"/>
                        </a:rPr>
                        <a:t>Survey length (km)</a:t>
                      </a:r>
                    </a:p>
                  </a:txBody>
                  <a:tcPr marL="9525" marR="9525" marT="9525" marB="9525" anchor="ctr" horzOverflow="overflow">
                    <a:lnB w="38100">
                      <a:solidFill>
                        <a:srgbClr val="FFFFFF"/>
                      </a:solidFill>
                    </a:lnB>
                    <a:solidFill>
                      <a:schemeClr val="accent1"/>
                    </a:solidFill>
                  </a:tcPr>
                </a:tc>
                <a:tc rowSpan="2">
                  <a:txBody>
                    <a:bodyPr/>
                    <a:lstStyle/>
                    <a:p>
                      <a:pPr algn="ctr">
                        <a:lnSpc>
                          <a:spcPct val="107000"/>
                        </a:lnSpc>
                        <a:defRPr sz="1800"/>
                      </a:pPr>
                      <a:r>
                        <a:rPr sz="2400" b="0">
                          <a:solidFill>
                            <a:schemeClr val="tx1"/>
                          </a:solidFill>
                          <a:latin typeface="Times New Roman"/>
                          <a:ea typeface="Times New Roman"/>
                          <a:cs typeface="Times New Roman"/>
                          <a:sym typeface="Times New Roman"/>
                        </a:rPr>
                        <a:t>Area of survey sq.km</a:t>
                      </a:r>
                    </a:p>
                  </a:txBody>
                  <a:tcPr marL="9525" marR="9525" marT="9525" marB="9525" anchor="ctr" horzOverflow="overflow">
                    <a:lnB w="38100">
                      <a:solidFill>
                        <a:srgbClr val="FFFFFF"/>
                      </a:solidFill>
                    </a:lnB>
                    <a:solidFill>
                      <a:schemeClr val="accent1"/>
                    </a:solidFill>
                  </a:tcPr>
                </a:tc>
                <a:tc rowSpan="2">
                  <a:txBody>
                    <a:bodyPr/>
                    <a:lstStyle/>
                    <a:p>
                      <a:pPr algn="ctr">
                        <a:lnSpc>
                          <a:spcPct val="107000"/>
                        </a:lnSpc>
                        <a:defRPr sz="1800"/>
                      </a:pPr>
                      <a:r>
                        <a:rPr sz="2400" b="0" dirty="0">
                          <a:solidFill>
                            <a:schemeClr val="tx1"/>
                          </a:solidFill>
                          <a:latin typeface="Times New Roman"/>
                          <a:ea typeface="Times New Roman"/>
                          <a:cs typeface="Times New Roman"/>
                          <a:sym typeface="Times New Roman"/>
                        </a:rPr>
                        <a:t>Ice area sq.km</a:t>
                      </a:r>
                    </a:p>
                  </a:txBody>
                  <a:tcPr marL="9525" marR="9525" marT="9525" marB="9525" anchor="ctr" horzOverflow="overflow">
                    <a:lnB w="38100">
                      <a:solidFill>
                        <a:srgbClr val="FFFFFF"/>
                      </a:solidFill>
                    </a:lnB>
                    <a:solidFill>
                      <a:schemeClr val="accent1"/>
                    </a:solidFill>
                  </a:tcPr>
                </a:tc>
                <a:tc rowSpan="2">
                  <a:txBody>
                    <a:bodyPr/>
                    <a:lstStyle/>
                    <a:p>
                      <a:pPr algn="ctr">
                        <a:lnSpc>
                          <a:spcPct val="107000"/>
                        </a:lnSpc>
                        <a:defRPr sz="1800"/>
                      </a:pPr>
                      <a:r>
                        <a:rPr sz="2400" b="0" dirty="0">
                          <a:solidFill>
                            <a:schemeClr val="tx1"/>
                          </a:solidFill>
                          <a:latin typeface="Times New Roman"/>
                          <a:ea typeface="Times New Roman"/>
                          <a:cs typeface="Times New Roman"/>
                          <a:sym typeface="Times New Roman"/>
                        </a:rPr>
                        <a:t>%% of ice surveyed</a:t>
                      </a:r>
                    </a:p>
                  </a:txBody>
                  <a:tcPr marL="9525" marR="9525" marT="9525" marB="9525" anchor="ctr" horzOverflow="overflow">
                    <a:lnB w="38100">
                      <a:solidFill>
                        <a:srgbClr val="FFFFFF"/>
                      </a:solidFill>
                    </a:lnB>
                    <a:solidFill>
                      <a:schemeClr val="accent1"/>
                    </a:solidFill>
                  </a:tcPr>
                </a:tc>
                <a:tc gridSpan="2">
                  <a:txBody>
                    <a:bodyPr/>
                    <a:lstStyle/>
                    <a:p>
                      <a:pPr algn="l">
                        <a:lnSpc>
                          <a:spcPct val="107000"/>
                        </a:lnSpc>
                        <a:defRPr sz="1800"/>
                      </a:pPr>
                      <a:r>
                        <a:rPr sz="2400" b="0">
                          <a:solidFill>
                            <a:schemeClr val="tx1"/>
                          </a:solidFill>
                        </a:rPr>
                        <a:t>Ringed seals</a:t>
                      </a:r>
                    </a:p>
                  </a:txBody>
                  <a:tcPr marL="9525" marR="9525" marT="9525" marB="9525" anchor="ctr" horzOverflow="overflow">
                    <a:lnB w="38100">
                      <a:solidFill>
                        <a:srgbClr val="FFFFFF"/>
                      </a:solidFill>
                    </a:lnB>
                    <a:solidFill>
                      <a:schemeClr val="accent1"/>
                    </a:solidFill>
                  </a:tcPr>
                </a:tc>
                <a:tc hMerge="1">
                  <a:txBody>
                    <a:bodyPr/>
                    <a:lstStyle/>
                    <a:p>
                      <a:endParaRPr lang="ru-RU"/>
                    </a:p>
                  </a:txBody>
                  <a:tcPr/>
                </a:tc>
                <a:extLst>
                  <a:ext uri="{0D108BD9-81ED-4DB2-BD59-A6C34878D82A}">
                    <a16:rowId xmlns:a16="http://schemas.microsoft.com/office/drawing/2014/main" xmlns="" val="10000"/>
                  </a:ext>
                </a:extLst>
              </a:tr>
              <a:tr h="493034">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l">
                        <a:lnSpc>
                          <a:spcPct val="107000"/>
                        </a:lnSpc>
                        <a:defRPr sz="1800"/>
                      </a:pPr>
                      <a:r>
                        <a:rPr sz="2400" b="0" dirty="0">
                          <a:solidFill>
                            <a:schemeClr val="tx1"/>
                          </a:solidFill>
                          <a:latin typeface="Times New Roman"/>
                          <a:ea typeface="Times New Roman"/>
                          <a:cs typeface="Times New Roman"/>
                          <a:sym typeface="Times New Roman"/>
                        </a:rPr>
                        <a:t>Seen </a:t>
                      </a:r>
                    </a:p>
                  </a:txBody>
                  <a:tcPr marL="9525" marR="9525" marT="9525" marB="9525" anchor="ctr" horzOverflow="overflow">
                    <a:lnL w="38100">
                      <a:solidFill>
                        <a:srgbClr val="FFFFFF"/>
                      </a:solidFill>
                    </a:lnL>
                    <a:lnT w="38100">
                      <a:solidFill>
                        <a:srgbClr val="FFFFFF"/>
                      </a:solidFill>
                    </a:lnT>
                  </a:tcPr>
                </a:tc>
                <a:tc>
                  <a:txBody>
                    <a:bodyPr/>
                    <a:lstStyle/>
                    <a:p>
                      <a:pPr algn="l">
                        <a:lnSpc>
                          <a:spcPct val="107000"/>
                        </a:lnSpc>
                        <a:defRPr sz="2400">
                          <a:latin typeface="Times New Roman"/>
                          <a:ea typeface="Times New Roman"/>
                          <a:cs typeface="Times New Roman"/>
                          <a:sym typeface="Times New Roman"/>
                        </a:defRPr>
                      </a:pPr>
                      <a:r>
                        <a:rPr dirty="0" err="1"/>
                        <a:t>Absol</a:t>
                      </a:r>
                      <a:r>
                        <a:rPr dirty="0"/>
                        <a:t>. num.*</a:t>
                      </a:r>
                    </a:p>
                  </a:txBody>
                  <a:tcPr marL="9525" marR="9525" marT="9525" marB="9525" anchor="ctr" horzOverflow="overflow">
                    <a:lnT w="38100">
                      <a:solidFill>
                        <a:srgbClr val="FFFFFF"/>
                      </a:solidFill>
                    </a:lnT>
                    <a:solidFill>
                      <a:srgbClr val="92D050"/>
                    </a:solidFill>
                  </a:tcPr>
                </a:tc>
                <a:extLst>
                  <a:ext uri="{0D108BD9-81ED-4DB2-BD59-A6C34878D82A}">
                    <a16:rowId xmlns:a16="http://schemas.microsoft.com/office/drawing/2014/main" xmlns="" val="10001"/>
                  </a:ext>
                </a:extLst>
              </a:tr>
              <a:tr h="710770">
                <a:tc>
                  <a:txBody>
                    <a:bodyPr/>
                    <a:lstStyle/>
                    <a:p>
                      <a:pPr algn="l">
                        <a:lnSpc>
                          <a:spcPct val="107000"/>
                        </a:lnSpc>
                        <a:defRPr sz="1800" b="0">
                          <a:solidFill>
                            <a:srgbClr val="000000"/>
                          </a:solidFill>
                        </a:defRPr>
                      </a:pPr>
                      <a:r>
                        <a:rPr sz="2400" b="0" dirty="0">
                          <a:solidFill>
                            <a:schemeClr val="tx1"/>
                          </a:solidFill>
                          <a:latin typeface="Times New Roman"/>
                          <a:ea typeface="Times New Roman"/>
                          <a:cs typeface="Times New Roman"/>
                          <a:sym typeface="Times New Roman"/>
                        </a:rPr>
                        <a:t>2010</a:t>
                      </a:r>
                    </a:p>
                  </a:txBody>
                  <a:tcPr marL="9525" marR="9525" marT="9525" marB="9525" anchor="ctr" horzOverflow="overflow">
                    <a:lnT w="38100">
                      <a:solidFill>
                        <a:srgbClr val="FFFFFF"/>
                      </a:solidFill>
                    </a:lnT>
                  </a:tcPr>
                </a:tc>
                <a:tc>
                  <a:txBody>
                    <a:bodyPr/>
                    <a:lstStyle/>
                    <a:p>
                      <a:pPr algn="ctr">
                        <a:lnSpc>
                          <a:spcPct val="107000"/>
                        </a:lnSpc>
                        <a:defRPr sz="1800"/>
                      </a:pPr>
                      <a:r>
                        <a:rPr sz="2400">
                          <a:latin typeface="Times New Roman"/>
                          <a:ea typeface="Times New Roman"/>
                          <a:cs typeface="Times New Roman"/>
                          <a:sym typeface="Times New Roman"/>
                        </a:rPr>
                        <a:t>347,5</a:t>
                      </a:r>
                    </a:p>
                  </a:txBody>
                  <a:tcPr marL="9525" marR="9525" marT="9525" marB="9525" anchor="ctr" horzOverflow="overflow">
                    <a:lnT w="38100">
                      <a:solidFill>
                        <a:srgbClr val="FFFFFF"/>
                      </a:solidFill>
                    </a:lnT>
                    <a:solidFill>
                      <a:srgbClr val="E9EFF7"/>
                    </a:solidFill>
                  </a:tcPr>
                </a:tc>
                <a:tc>
                  <a:txBody>
                    <a:bodyPr/>
                    <a:lstStyle/>
                    <a:p>
                      <a:pPr algn="ctr">
                        <a:lnSpc>
                          <a:spcPct val="107000"/>
                        </a:lnSpc>
                        <a:defRPr sz="1800"/>
                      </a:pPr>
                      <a:r>
                        <a:rPr sz="2400">
                          <a:latin typeface="Times New Roman"/>
                          <a:ea typeface="Times New Roman"/>
                          <a:cs typeface="Times New Roman"/>
                          <a:sym typeface="Times New Roman"/>
                        </a:rPr>
                        <a:t>278</a:t>
                      </a:r>
                    </a:p>
                  </a:txBody>
                  <a:tcPr marL="9525" marR="9525" marT="9525" marB="9525" anchor="ctr" horzOverflow="overflow">
                    <a:lnT w="38100">
                      <a:solidFill>
                        <a:srgbClr val="FFFFFF"/>
                      </a:solidFill>
                    </a:lnT>
                    <a:solidFill>
                      <a:srgbClr val="E9EFF7"/>
                    </a:solidFill>
                  </a:tcPr>
                </a:tc>
                <a:tc>
                  <a:txBody>
                    <a:bodyPr/>
                    <a:lstStyle/>
                    <a:p>
                      <a:pPr algn="ctr">
                        <a:lnSpc>
                          <a:spcPct val="107000"/>
                        </a:lnSpc>
                        <a:defRPr sz="1800"/>
                      </a:pPr>
                      <a:r>
                        <a:rPr sz="2400">
                          <a:latin typeface="Times New Roman"/>
                          <a:ea typeface="Times New Roman"/>
                          <a:cs typeface="Times New Roman"/>
                          <a:sym typeface="Times New Roman"/>
                        </a:rPr>
                        <a:t>1193</a:t>
                      </a:r>
                    </a:p>
                  </a:txBody>
                  <a:tcPr marL="9525" marR="9525" marT="9525" marB="9525" anchor="ctr" horzOverflow="overflow">
                    <a:lnT w="38100">
                      <a:solidFill>
                        <a:srgbClr val="FFFFFF"/>
                      </a:solidFill>
                    </a:lnT>
                    <a:solidFill>
                      <a:srgbClr val="E9EFF7"/>
                    </a:solidFill>
                  </a:tcPr>
                </a:tc>
                <a:tc>
                  <a:txBody>
                    <a:bodyPr/>
                    <a:lstStyle/>
                    <a:p>
                      <a:pPr algn="ctr">
                        <a:lnSpc>
                          <a:spcPct val="107000"/>
                        </a:lnSpc>
                        <a:defRPr sz="1800"/>
                      </a:pPr>
                      <a:r>
                        <a:rPr sz="2400">
                          <a:latin typeface="Times New Roman"/>
                          <a:ea typeface="Times New Roman"/>
                          <a:cs typeface="Times New Roman"/>
                          <a:sym typeface="Times New Roman"/>
                        </a:rPr>
                        <a:t>23,3</a:t>
                      </a:r>
                    </a:p>
                  </a:txBody>
                  <a:tcPr marL="9525" marR="9525" marT="9525" marB="9525" anchor="ctr" horzOverflow="overflow">
                    <a:lnT w="38100">
                      <a:solidFill>
                        <a:srgbClr val="FFFFFF"/>
                      </a:solidFill>
                    </a:lnT>
                    <a:solidFill>
                      <a:srgbClr val="E9EFF7"/>
                    </a:solidFill>
                  </a:tcPr>
                </a:tc>
                <a:tc>
                  <a:txBody>
                    <a:bodyPr/>
                    <a:lstStyle/>
                    <a:p>
                      <a:pPr algn="ctr">
                        <a:lnSpc>
                          <a:spcPct val="107000"/>
                        </a:lnSpc>
                        <a:defRPr sz="1800"/>
                      </a:pPr>
                      <a:r>
                        <a:rPr sz="2400">
                          <a:latin typeface="Times New Roman"/>
                          <a:ea typeface="Times New Roman"/>
                          <a:cs typeface="Times New Roman"/>
                          <a:sym typeface="Times New Roman"/>
                        </a:rPr>
                        <a:t>6</a:t>
                      </a:r>
                    </a:p>
                  </a:txBody>
                  <a:tcPr marL="9525" marR="9525" marT="9525" marB="9525" anchor="ctr" horzOverflow="overflow">
                    <a:solidFill>
                      <a:srgbClr val="E9EFF7"/>
                    </a:solidFill>
                  </a:tcPr>
                </a:tc>
                <a:tc>
                  <a:txBody>
                    <a:bodyPr/>
                    <a:lstStyle/>
                    <a:p>
                      <a:pPr algn="ctr">
                        <a:lnSpc>
                          <a:spcPct val="107000"/>
                        </a:lnSpc>
                        <a:defRPr sz="1800"/>
                      </a:pPr>
                      <a:r>
                        <a:rPr sz="2400" dirty="0">
                          <a:latin typeface="Times New Roman"/>
                          <a:ea typeface="Times New Roman"/>
                          <a:cs typeface="Times New Roman"/>
                          <a:sym typeface="Times New Roman"/>
                        </a:rPr>
                        <a:t>26</a:t>
                      </a:r>
                    </a:p>
                  </a:txBody>
                  <a:tcPr marL="9525" marR="9525" marT="9525" marB="9525" anchor="ctr" horzOverflow="overflow">
                    <a:solidFill>
                      <a:srgbClr val="92D050"/>
                    </a:solidFill>
                  </a:tcPr>
                </a:tc>
                <a:extLst>
                  <a:ext uri="{0D108BD9-81ED-4DB2-BD59-A6C34878D82A}">
                    <a16:rowId xmlns:a16="http://schemas.microsoft.com/office/drawing/2014/main" xmlns="" val="10002"/>
                  </a:ext>
                </a:extLst>
              </a:tr>
              <a:tr h="710770">
                <a:tc>
                  <a:txBody>
                    <a:bodyPr/>
                    <a:lstStyle/>
                    <a:p>
                      <a:pPr algn="l">
                        <a:lnSpc>
                          <a:spcPct val="107000"/>
                        </a:lnSpc>
                        <a:defRPr sz="2400">
                          <a:latin typeface="Times New Roman"/>
                          <a:ea typeface="Times New Roman"/>
                          <a:cs typeface="Times New Roman"/>
                          <a:sym typeface="Times New Roman"/>
                        </a:defRPr>
                      </a:pPr>
                      <a:r>
                        <a:rPr b="0" dirty="0">
                          <a:solidFill>
                            <a:schemeClr val="tx1"/>
                          </a:solidFill>
                        </a:rPr>
                        <a:t>2012</a:t>
                      </a:r>
                    </a:p>
                  </a:txBody>
                  <a:tcPr marL="9525" marR="9525" marT="9525" marB="9525" anchor="ctr" horzOverflow="overflow"/>
                </a:tc>
                <a:tc>
                  <a:txBody>
                    <a:bodyPr/>
                    <a:lstStyle/>
                    <a:p>
                      <a:pPr algn="ctr">
                        <a:lnSpc>
                          <a:spcPct val="107000"/>
                        </a:lnSpc>
                        <a:defRPr sz="1800"/>
                      </a:pPr>
                      <a:r>
                        <a:rPr sz="2400">
                          <a:latin typeface="Times New Roman"/>
                          <a:ea typeface="Times New Roman"/>
                          <a:cs typeface="Times New Roman"/>
                          <a:sym typeface="Times New Roman"/>
                        </a:rPr>
                        <a:t>642,2</a:t>
                      </a:r>
                    </a:p>
                  </a:txBody>
                  <a:tcPr marL="9525" marR="9525" marT="9525" marB="9525" anchor="ctr" horzOverflow="overflow"/>
                </a:tc>
                <a:tc>
                  <a:txBody>
                    <a:bodyPr/>
                    <a:lstStyle/>
                    <a:p>
                      <a:pPr algn="ctr">
                        <a:lnSpc>
                          <a:spcPct val="107000"/>
                        </a:lnSpc>
                        <a:defRPr sz="1800"/>
                      </a:pPr>
                      <a:r>
                        <a:rPr sz="2400">
                          <a:latin typeface="Times New Roman"/>
                          <a:ea typeface="Times New Roman"/>
                          <a:cs typeface="Times New Roman"/>
                          <a:sym typeface="Times New Roman"/>
                        </a:rPr>
                        <a:t>517</a:t>
                      </a:r>
                    </a:p>
                  </a:txBody>
                  <a:tcPr marL="9525" marR="9525" marT="9525" marB="9525" anchor="ctr" horzOverflow="overflow"/>
                </a:tc>
                <a:tc>
                  <a:txBody>
                    <a:bodyPr/>
                    <a:lstStyle/>
                    <a:p>
                      <a:pPr algn="ctr">
                        <a:lnSpc>
                          <a:spcPct val="107000"/>
                        </a:lnSpc>
                        <a:defRPr sz="1800"/>
                      </a:pPr>
                      <a:r>
                        <a:rPr sz="2400">
                          <a:latin typeface="Times New Roman"/>
                          <a:ea typeface="Times New Roman"/>
                          <a:cs typeface="Times New Roman"/>
                          <a:sym typeface="Times New Roman"/>
                        </a:rPr>
                        <a:t>3916</a:t>
                      </a:r>
                    </a:p>
                  </a:txBody>
                  <a:tcPr marL="9525" marR="9525" marT="9525" marB="9525" anchor="ctr" horzOverflow="overflow"/>
                </a:tc>
                <a:tc>
                  <a:txBody>
                    <a:bodyPr/>
                    <a:lstStyle/>
                    <a:p>
                      <a:pPr algn="ctr">
                        <a:lnSpc>
                          <a:spcPct val="107000"/>
                        </a:lnSpc>
                        <a:defRPr sz="1800"/>
                      </a:pPr>
                      <a:r>
                        <a:rPr sz="2400">
                          <a:latin typeface="Times New Roman"/>
                          <a:ea typeface="Times New Roman"/>
                          <a:cs typeface="Times New Roman"/>
                          <a:sym typeface="Times New Roman"/>
                        </a:rPr>
                        <a:t>13,2</a:t>
                      </a:r>
                    </a:p>
                  </a:txBody>
                  <a:tcPr marL="9525" marR="9525" marT="9525" marB="9525" anchor="ctr" horzOverflow="overflow"/>
                </a:tc>
                <a:tc>
                  <a:txBody>
                    <a:bodyPr/>
                    <a:lstStyle/>
                    <a:p>
                      <a:pPr algn="ctr">
                        <a:lnSpc>
                          <a:spcPct val="107000"/>
                        </a:lnSpc>
                        <a:defRPr sz="1800"/>
                      </a:pPr>
                      <a:r>
                        <a:rPr sz="2400">
                          <a:latin typeface="Times New Roman"/>
                          <a:ea typeface="Times New Roman"/>
                          <a:cs typeface="Times New Roman"/>
                          <a:sym typeface="Times New Roman"/>
                        </a:rPr>
                        <a:t>12</a:t>
                      </a:r>
                    </a:p>
                  </a:txBody>
                  <a:tcPr marL="9525" marR="9525" marT="9525" marB="9525" anchor="ctr" horzOverflow="overflow"/>
                </a:tc>
                <a:tc>
                  <a:txBody>
                    <a:bodyPr/>
                    <a:lstStyle/>
                    <a:p>
                      <a:pPr algn="ctr">
                        <a:lnSpc>
                          <a:spcPct val="107000"/>
                        </a:lnSpc>
                        <a:defRPr sz="1800"/>
                      </a:pPr>
                      <a:r>
                        <a:rPr sz="2400" dirty="0">
                          <a:latin typeface="Times New Roman"/>
                          <a:ea typeface="Times New Roman"/>
                          <a:cs typeface="Times New Roman"/>
                          <a:sym typeface="Times New Roman"/>
                        </a:rPr>
                        <a:t>90</a:t>
                      </a:r>
                    </a:p>
                  </a:txBody>
                  <a:tcPr marL="9525" marR="9525" marT="9525" marB="9525" anchor="ctr" horzOverflow="overflow">
                    <a:solidFill>
                      <a:srgbClr val="92D050"/>
                    </a:solidFill>
                  </a:tcPr>
                </a:tc>
                <a:extLst>
                  <a:ext uri="{0D108BD9-81ED-4DB2-BD59-A6C34878D82A}">
                    <a16:rowId xmlns:a16="http://schemas.microsoft.com/office/drawing/2014/main" xmlns="" val="10003"/>
                  </a:ext>
                </a:extLst>
              </a:tr>
              <a:tr h="358720">
                <a:tc rowSpan="2">
                  <a:txBody>
                    <a:bodyPr/>
                    <a:lstStyle/>
                    <a:p>
                      <a:pPr algn="l">
                        <a:lnSpc>
                          <a:spcPct val="107000"/>
                        </a:lnSpc>
                        <a:defRPr sz="1800" b="0">
                          <a:solidFill>
                            <a:srgbClr val="000000"/>
                          </a:solidFill>
                        </a:defRPr>
                      </a:pPr>
                      <a:r>
                        <a:rPr sz="2400" b="0" dirty="0">
                          <a:solidFill>
                            <a:schemeClr val="tx1"/>
                          </a:solidFill>
                          <a:latin typeface="Times New Roman"/>
                          <a:ea typeface="Times New Roman"/>
                          <a:cs typeface="Times New Roman"/>
                          <a:sym typeface="Times New Roman"/>
                        </a:rPr>
                        <a:t>2017</a:t>
                      </a:r>
                    </a:p>
                  </a:txBody>
                  <a:tcPr marL="9525" marR="9525" marT="9525" marB="9525" anchor="ctr" horzOverflow="overflow"/>
                </a:tc>
                <a:tc>
                  <a:txBody>
                    <a:bodyPr/>
                    <a:lstStyle/>
                    <a:p>
                      <a:pPr algn="ctr">
                        <a:lnSpc>
                          <a:spcPct val="107000"/>
                        </a:lnSpc>
                        <a:defRPr sz="1800"/>
                      </a:pPr>
                      <a:r>
                        <a:rPr sz="2400">
                          <a:latin typeface="Times New Roman"/>
                          <a:ea typeface="Times New Roman"/>
                          <a:cs typeface="Times New Roman"/>
                          <a:sym typeface="Times New Roman"/>
                        </a:rPr>
                        <a:t>361,2</a:t>
                      </a:r>
                    </a:p>
                  </a:txBody>
                  <a:tcPr marL="9525" marR="9525" marT="9525" marB="9525" anchor="ctr" horzOverflow="overflow">
                    <a:solidFill>
                      <a:srgbClr val="E9EFF7"/>
                    </a:solidFill>
                  </a:tcPr>
                </a:tc>
                <a:tc>
                  <a:txBody>
                    <a:bodyPr/>
                    <a:lstStyle/>
                    <a:p>
                      <a:pPr algn="ctr">
                        <a:lnSpc>
                          <a:spcPct val="107000"/>
                        </a:lnSpc>
                        <a:defRPr sz="1800"/>
                      </a:pPr>
                      <a:r>
                        <a:rPr sz="2400">
                          <a:latin typeface="Times New Roman"/>
                          <a:ea typeface="Times New Roman"/>
                          <a:cs typeface="Times New Roman"/>
                          <a:sym typeface="Times New Roman"/>
                        </a:rPr>
                        <a:t>289</a:t>
                      </a:r>
                    </a:p>
                  </a:txBody>
                  <a:tcPr marL="9525" marR="9525" marT="9525" marB="9525" anchor="ctr" horzOverflow="overflow">
                    <a:solidFill>
                      <a:srgbClr val="E9EFF7"/>
                    </a:solidFill>
                  </a:tcPr>
                </a:tc>
                <a:tc>
                  <a:txBody>
                    <a:bodyPr/>
                    <a:lstStyle/>
                    <a:p>
                      <a:pPr algn="ctr">
                        <a:lnSpc>
                          <a:spcPct val="107000"/>
                        </a:lnSpc>
                        <a:defRPr sz="1800"/>
                      </a:pPr>
                      <a:r>
                        <a:rPr sz="2400">
                          <a:latin typeface="Times New Roman"/>
                          <a:ea typeface="Times New Roman"/>
                          <a:cs typeface="Times New Roman"/>
                          <a:sym typeface="Times New Roman"/>
                        </a:rPr>
                        <a:t>1640</a:t>
                      </a:r>
                    </a:p>
                  </a:txBody>
                  <a:tcPr marL="9525" marR="9525" marT="9525" marB="9525" anchor="ctr" horzOverflow="overflow">
                    <a:solidFill>
                      <a:srgbClr val="E9EFF7"/>
                    </a:solidFill>
                  </a:tcPr>
                </a:tc>
                <a:tc>
                  <a:txBody>
                    <a:bodyPr/>
                    <a:lstStyle/>
                    <a:p>
                      <a:pPr algn="ctr">
                        <a:lnSpc>
                          <a:spcPct val="107000"/>
                        </a:lnSpc>
                        <a:defRPr sz="1800"/>
                      </a:pPr>
                      <a:r>
                        <a:rPr sz="2400">
                          <a:latin typeface="Times New Roman"/>
                          <a:ea typeface="Times New Roman"/>
                          <a:cs typeface="Times New Roman"/>
                          <a:sym typeface="Times New Roman"/>
                        </a:rPr>
                        <a:t>17,7</a:t>
                      </a:r>
                    </a:p>
                  </a:txBody>
                  <a:tcPr marL="9525" marR="9525" marT="9525" marB="9525" anchor="ctr" horzOverflow="overflow">
                    <a:solidFill>
                      <a:srgbClr val="E9EFF7"/>
                    </a:solidFill>
                  </a:tcPr>
                </a:tc>
                <a:tc>
                  <a:txBody>
                    <a:bodyPr/>
                    <a:lstStyle/>
                    <a:p>
                      <a:pPr algn="ctr">
                        <a:lnSpc>
                          <a:spcPct val="107000"/>
                        </a:lnSpc>
                        <a:defRPr sz="1800"/>
                      </a:pPr>
                      <a:r>
                        <a:rPr sz="2400">
                          <a:latin typeface="Times New Roman"/>
                          <a:ea typeface="Times New Roman"/>
                          <a:cs typeface="Times New Roman"/>
                          <a:sym typeface="Times New Roman"/>
                        </a:rPr>
                        <a:t>9</a:t>
                      </a:r>
                    </a:p>
                  </a:txBody>
                  <a:tcPr marL="9525" marR="9525" marT="9525" marB="9525" anchor="ctr" horzOverflow="overflow">
                    <a:solidFill>
                      <a:srgbClr val="E9EFF7"/>
                    </a:solidFill>
                  </a:tcPr>
                </a:tc>
                <a:tc>
                  <a:txBody>
                    <a:bodyPr/>
                    <a:lstStyle/>
                    <a:p>
                      <a:pPr algn="ctr">
                        <a:lnSpc>
                          <a:spcPct val="107000"/>
                        </a:lnSpc>
                        <a:defRPr sz="1800"/>
                      </a:pPr>
                      <a:r>
                        <a:rPr sz="2400" dirty="0">
                          <a:latin typeface="Times New Roman"/>
                          <a:ea typeface="Times New Roman"/>
                          <a:cs typeface="Times New Roman"/>
                          <a:sym typeface="Times New Roman"/>
                        </a:rPr>
                        <a:t>51</a:t>
                      </a:r>
                    </a:p>
                  </a:txBody>
                  <a:tcPr marL="9525" marR="9525" marT="9525" marB="9525" anchor="ctr" horzOverflow="overflow">
                    <a:solidFill>
                      <a:srgbClr val="92D050"/>
                    </a:solidFill>
                  </a:tcPr>
                </a:tc>
                <a:extLst>
                  <a:ext uri="{0D108BD9-81ED-4DB2-BD59-A6C34878D82A}">
                    <a16:rowId xmlns:a16="http://schemas.microsoft.com/office/drawing/2014/main" xmlns="" val="10004"/>
                  </a:ext>
                </a:extLst>
              </a:tr>
              <a:tr h="358720">
                <a:tc vMerge="1">
                  <a:txBody>
                    <a:bodyPr/>
                    <a:lstStyle/>
                    <a:p>
                      <a:endParaRPr lang="ru-RU"/>
                    </a:p>
                  </a:txBody>
                  <a:tcPr/>
                </a:tc>
                <a:tc>
                  <a:txBody>
                    <a:bodyPr/>
                    <a:lstStyle/>
                    <a:p>
                      <a:pPr algn="ctr">
                        <a:lnSpc>
                          <a:spcPct val="107000"/>
                        </a:lnSpc>
                        <a:defRPr sz="1800"/>
                      </a:pPr>
                      <a:r>
                        <a:rPr sz="2400">
                          <a:latin typeface="Times New Roman"/>
                          <a:ea typeface="Times New Roman"/>
                          <a:cs typeface="Times New Roman"/>
                          <a:sym typeface="Times New Roman"/>
                        </a:rPr>
                        <a:t>490,2</a:t>
                      </a:r>
                    </a:p>
                  </a:txBody>
                  <a:tcPr marL="9525" marR="9525" marT="9525" marB="9525" anchor="ctr" horzOverflow="overflow"/>
                </a:tc>
                <a:tc>
                  <a:txBody>
                    <a:bodyPr/>
                    <a:lstStyle/>
                    <a:p>
                      <a:pPr algn="ctr">
                        <a:lnSpc>
                          <a:spcPct val="107000"/>
                        </a:lnSpc>
                        <a:defRPr sz="1800"/>
                      </a:pPr>
                      <a:r>
                        <a:rPr sz="2400">
                          <a:latin typeface="Times New Roman"/>
                          <a:ea typeface="Times New Roman"/>
                          <a:cs typeface="Times New Roman"/>
                          <a:sym typeface="Times New Roman"/>
                        </a:rPr>
                        <a:t>392</a:t>
                      </a:r>
                    </a:p>
                  </a:txBody>
                  <a:tcPr marL="9525" marR="9525" marT="9525" marB="9525" anchor="ctr" horzOverflow="overflow"/>
                </a:tc>
                <a:tc>
                  <a:txBody>
                    <a:bodyPr/>
                    <a:lstStyle/>
                    <a:p>
                      <a:pPr algn="ctr">
                        <a:lnSpc>
                          <a:spcPct val="107000"/>
                        </a:lnSpc>
                        <a:defRPr sz="1800"/>
                      </a:pPr>
                      <a:r>
                        <a:rPr sz="2400">
                          <a:latin typeface="Times New Roman"/>
                          <a:ea typeface="Times New Roman"/>
                          <a:cs typeface="Times New Roman"/>
                          <a:sym typeface="Times New Roman"/>
                        </a:rPr>
                        <a:t>2451</a:t>
                      </a:r>
                    </a:p>
                  </a:txBody>
                  <a:tcPr marL="9525" marR="9525" marT="9525" marB="9525" anchor="ctr" horzOverflow="overflow"/>
                </a:tc>
                <a:tc>
                  <a:txBody>
                    <a:bodyPr/>
                    <a:lstStyle/>
                    <a:p>
                      <a:pPr algn="ctr">
                        <a:lnSpc>
                          <a:spcPct val="107000"/>
                        </a:lnSpc>
                        <a:defRPr sz="1800"/>
                      </a:pPr>
                      <a:r>
                        <a:rPr sz="2400">
                          <a:latin typeface="Times New Roman"/>
                          <a:ea typeface="Times New Roman"/>
                          <a:cs typeface="Times New Roman"/>
                          <a:sym typeface="Times New Roman"/>
                        </a:rPr>
                        <a:t>16</a:t>
                      </a:r>
                    </a:p>
                  </a:txBody>
                  <a:tcPr marL="9525" marR="9525" marT="9525" marB="9525" anchor="ctr" horzOverflow="overflow"/>
                </a:tc>
                <a:tc>
                  <a:txBody>
                    <a:bodyPr/>
                    <a:lstStyle/>
                    <a:p>
                      <a:pPr algn="ctr">
                        <a:lnSpc>
                          <a:spcPct val="107000"/>
                        </a:lnSpc>
                        <a:defRPr sz="1800"/>
                      </a:pPr>
                      <a:r>
                        <a:rPr sz="2400">
                          <a:latin typeface="Times New Roman"/>
                          <a:ea typeface="Times New Roman"/>
                          <a:cs typeface="Times New Roman"/>
                          <a:sym typeface="Times New Roman"/>
                        </a:rPr>
                        <a:t>13</a:t>
                      </a:r>
                    </a:p>
                  </a:txBody>
                  <a:tcPr marL="9525" marR="9525" marT="9525" marB="9525" anchor="ctr" horzOverflow="overflow"/>
                </a:tc>
                <a:tc>
                  <a:txBody>
                    <a:bodyPr/>
                    <a:lstStyle/>
                    <a:p>
                      <a:pPr algn="ctr">
                        <a:lnSpc>
                          <a:spcPct val="107000"/>
                        </a:lnSpc>
                        <a:defRPr sz="1800"/>
                      </a:pPr>
                      <a:r>
                        <a:rPr sz="2400" dirty="0">
                          <a:latin typeface="Times New Roman"/>
                          <a:ea typeface="Times New Roman"/>
                          <a:cs typeface="Times New Roman"/>
                          <a:sym typeface="Times New Roman"/>
                        </a:rPr>
                        <a:t>81</a:t>
                      </a:r>
                    </a:p>
                  </a:txBody>
                  <a:tcPr marL="9525" marR="9525" marT="9525" marB="9525" anchor="ctr" horzOverflow="overflow">
                    <a:solidFill>
                      <a:srgbClr val="92D050"/>
                    </a:solidFill>
                  </a:tcPr>
                </a:tc>
                <a:extLst>
                  <a:ext uri="{0D108BD9-81ED-4DB2-BD59-A6C34878D82A}">
                    <a16:rowId xmlns:a16="http://schemas.microsoft.com/office/drawing/2014/main" xmlns="" val="10005"/>
                  </a:ext>
                </a:extLst>
              </a:tr>
              <a:tr h="327020">
                <a:tc rowSpan="2">
                  <a:txBody>
                    <a:bodyPr/>
                    <a:lstStyle/>
                    <a:p>
                      <a:pPr algn="l">
                        <a:lnSpc>
                          <a:spcPct val="107000"/>
                        </a:lnSpc>
                        <a:defRPr sz="1800" b="0">
                          <a:solidFill>
                            <a:srgbClr val="000000"/>
                          </a:solidFill>
                        </a:defRPr>
                      </a:pPr>
                      <a:r>
                        <a:rPr sz="2400" b="0" dirty="0">
                          <a:solidFill>
                            <a:schemeClr val="tx1"/>
                          </a:solidFill>
                          <a:latin typeface="Times New Roman"/>
                          <a:ea typeface="Times New Roman"/>
                          <a:cs typeface="Times New Roman"/>
                          <a:sym typeface="Times New Roman"/>
                        </a:rPr>
                        <a:t>2018</a:t>
                      </a:r>
                    </a:p>
                  </a:txBody>
                  <a:tcPr marL="9525" marR="9525" marT="9525" marB="9525" anchor="ctr" horzOverflow="overflow"/>
                </a:tc>
                <a:tc>
                  <a:txBody>
                    <a:bodyPr/>
                    <a:lstStyle/>
                    <a:p>
                      <a:pPr algn="ctr">
                        <a:lnSpc>
                          <a:spcPct val="107000"/>
                        </a:lnSpc>
                        <a:defRPr sz="1800"/>
                      </a:pPr>
                      <a:r>
                        <a:rPr sz="2400">
                          <a:latin typeface="Times New Roman"/>
                          <a:ea typeface="Times New Roman"/>
                          <a:cs typeface="Times New Roman"/>
                          <a:sym typeface="Times New Roman"/>
                        </a:rPr>
                        <a:t>365,9</a:t>
                      </a:r>
                    </a:p>
                  </a:txBody>
                  <a:tcPr marL="9525" marR="9525" marT="9525" marB="9525" anchor="ctr" horzOverflow="overflow">
                    <a:solidFill>
                      <a:srgbClr val="E9EFF7"/>
                    </a:solidFill>
                  </a:tcPr>
                </a:tc>
                <a:tc>
                  <a:txBody>
                    <a:bodyPr/>
                    <a:lstStyle/>
                    <a:p>
                      <a:pPr algn="ctr">
                        <a:lnSpc>
                          <a:spcPct val="107000"/>
                        </a:lnSpc>
                        <a:defRPr sz="1800"/>
                      </a:pPr>
                      <a:r>
                        <a:rPr sz="2400">
                          <a:latin typeface="Times New Roman"/>
                          <a:ea typeface="Times New Roman"/>
                          <a:cs typeface="Times New Roman"/>
                          <a:sym typeface="Times New Roman"/>
                        </a:rPr>
                        <a:t>293</a:t>
                      </a:r>
                    </a:p>
                  </a:txBody>
                  <a:tcPr marL="9525" marR="9525" marT="9525" marB="9525" anchor="ctr" horzOverflow="overflow">
                    <a:solidFill>
                      <a:srgbClr val="E9EFF7"/>
                    </a:solidFill>
                  </a:tcPr>
                </a:tc>
                <a:tc>
                  <a:txBody>
                    <a:bodyPr/>
                    <a:lstStyle/>
                    <a:p>
                      <a:pPr algn="ctr">
                        <a:lnSpc>
                          <a:spcPct val="107000"/>
                        </a:lnSpc>
                        <a:defRPr sz="1800"/>
                      </a:pPr>
                      <a:r>
                        <a:rPr sz="2400">
                          <a:latin typeface="Times New Roman"/>
                          <a:ea typeface="Times New Roman"/>
                          <a:cs typeface="Times New Roman"/>
                          <a:sym typeface="Times New Roman"/>
                        </a:rPr>
                        <a:t>2081</a:t>
                      </a:r>
                    </a:p>
                  </a:txBody>
                  <a:tcPr marL="9525" marR="9525" marT="9525" marB="9525" anchor="ctr" horzOverflow="overflow">
                    <a:solidFill>
                      <a:srgbClr val="E9EFF7"/>
                    </a:solidFill>
                  </a:tcPr>
                </a:tc>
                <a:tc>
                  <a:txBody>
                    <a:bodyPr/>
                    <a:lstStyle/>
                    <a:p>
                      <a:pPr algn="ctr">
                        <a:lnSpc>
                          <a:spcPct val="107000"/>
                        </a:lnSpc>
                        <a:defRPr sz="1800"/>
                      </a:pPr>
                      <a:r>
                        <a:rPr sz="2400">
                          <a:latin typeface="Times New Roman"/>
                          <a:ea typeface="Times New Roman"/>
                          <a:cs typeface="Times New Roman"/>
                          <a:sym typeface="Times New Roman"/>
                        </a:rPr>
                        <a:t>14</a:t>
                      </a:r>
                    </a:p>
                  </a:txBody>
                  <a:tcPr marL="9525" marR="9525" marT="9525" marB="9525" anchor="ctr" horzOverflow="overflow">
                    <a:solidFill>
                      <a:srgbClr val="E9EFF7"/>
                    </a:solidFill>
                  </a:tcPr>
                </a:tc>
                <a:tc>
                  <a:txBody>
                    <a:bodyPr/>
                    <a:lstStyle/>
                    <a:p>
                      <a:pPr algn="ctr">
                        <a:lnSpc>
                          <a:spcPct val="107000"/>
                        </a:lnSpc>
                        <a:defRPr sz="1800"/>
                      </a:pPr>
                      <a:r>
                        <a:rPr sz="2400">
                          <a:latin typeface="Times New Roman"/>
                          <a:ea typeface="Times New Roman"/>
                          <a:cs typeface="Times New Roman"/>
                          <a:sym typeface="Times New Roman"/>
                        </a:rPr>
                        <a:t>10</a:t>
                      </a:r>
                    </a:p>
                  </a:txBody>
                  <a:tcPr marL="9525" marR="9525" marT="9525" marB="9525" anchor="ctr" horzOverflow="overflow">
                    <a:solidFill>
                      <a:srgbClr val="E9EFF7"/>
                    </a:solidFill>
                  </a:tcPr>
                </a:tc>
                <a:tc>
                  <a:txBody>
                    <a:bodyPr/>
                    <a:lstStyle/>
                    <a:p>
                      <a:pPr algn="ctr">
                        <a:lnSpc>
                          <a:spcPct val="107000"/>
                        </a:lnSpc>
                        <a:defRPr sz="1800"/>
                      </a:pPr>
                      <a:r>
                        <a:rPr sz="2400" dirty="0">
                          <a:latin typeface="Times New Roman"/>
                          <a:ea typeface="Times New Roman"/>
                          <a:cs typeface="Times New Roman"/>
                          <a:sym typeface="Times New Roman"/>
                        </a:rPr>
                        <a:t>71</a:t>
                      </a:r>
                    </a:p>
                  </a:txBody>
                  <a:tcPr marL="9525" marR="9525" marT="9525" marB="9525" anchor="ctr" horzOverflow="overflow">
                    <a:solidFill>
                      <a:srgbClr val="92D050"/>
                    </a:solidFill>
                  </a:tcPr>
                </a:tc>
                <a:extLst>
                  <a:ext uri="{0D108BD9-81ED-4DB2-BD59-A6C34878D82A}">
                    <a16:rowId xmlns:a16="http://schemas.microsoft.com/office/drawing/2014/main" xmlns="" val="10006"/>
                  </a:ext>
                </a:extLst>
              </a:tr>
              <a:tr h="390422">
                <a:tc vMerge="1">
                  <a:txBody>
                    <a:bodyPr/>
                    <a:lstStyle/>
                    <a:p>
                      <a:endParaRPr lang="ru-RU"/>
                    </a:p>
                  </a:txBody>
                  <a:tcPr/>
                </a:tc>
                <a:tc>
                  <a:txBody>
                    <a:bodyPr/>
                    <a:lstStyle/>
                    <a:p>
                      <a:pPr algn="ctr">
                        <a:lnSpc>
                          <a:spcPct val="107000"/>
                        </a:lnSpc>
                        <a:defRPr sz="1800"/>
                      </a:pPr>
                      <a:r>
                        <a:rPr sz="2400">
                          <a:latin typeface="Times New Roman"/>
                          <a:ea typeface="Times New Roman"/>
                          <a:cs typeface="Times New Roman"/>
                          <a:sym typeface="Times New Roman"/>
                        </a:rPr>
                        <a:t>200</a:t>
                      </a:r>
                    </a:p>
                  </a:txBody>
                  <a:tcPr marL="9525" marR="9525" marT="9525" marB="9525" anchor="ctr" horzOverflow="overflow"/>
                </a:tc>
                <a:tc>
                  <a:txBody>
                    <a:bodyPr/>
                    <a:lstStyle/>
                    <a:p>
                      <a:pPr algn="ctr">
                        <a:lnSpc>
                          <a:spcPct val="107000"/>
                        </a:lnSpc>
                        <a:defRPr sz="1800"/>
                      </a:pPr>
                      <a:r>
                        <a:rPr sz="2400">
                          <a:latin typeface="Times New Roman"/>
                          <a:ea typeface="Times New Roman"/>
                          <a:cs typeface="Times New Roman"/>
                          <a:sym typeface="Times New Roman"/>
                        </a:rPr>
                        <a:t>160</a:t>
                      </a:r>
                    </a:p>
                  </a:txBody>
                  <a:tcPr marL="9525" marR="9525" marT="9525" marB="9525" anchor="ctr" horzOverflow="overflow"/>
                </a:tc>
                <a:tc>
                  <a:txBody>
                    <a:bodyPr/>
                    <a:lstStyle/>
                    <a:p>
                      <a:pPr algn="ctr">
                        <a:lnSpc>
                          <a:spcPct val="107000"/>
                        </a:lnSpc>
                        <a:defRPr sz="1800"/>
                      </a:pPr>
                      <a:r>
                        <a:rPr sz="2400">
                          <a:latin typeface="Times New Roman"/>
                          <a:ea typeface="Times New Roman"/>
                          <a:cs typeface="Times New Roman"/>
                          <a:sym typeface="Times New Roman"/>
                        </a:rPr>
                        <a:t>1191</a:t>
                      </a:r>
                    </a:p>
                  </a:txBody>
                  <a:tcPr marL="9525" marR="9525" marT="9525" marB="9525" anchor="ctr" horzOverflow="overflow"/>
                </a:tc>
                <a:tc>
                  <a:txBody>
                    <a:bodyPr/>
                    <a:lstStyle/>
                    <a:p>
                      <a:pPr algn="ctr">
                        <a:lnSpc>
                          <a:spcPct val="107000"/>
                        </a:lnSpc>
                        <a:defRPr sz="1800"/>
                      </a:pPr>
                      <a:r>
                        <a:rPr sz="2400">
                          <a:latin typeface="Times New Roman"/>
                          <a:ea typeface="Times New Roman"/>
                          <a:cs typeface="Times New Roman"/>
                          <a:sym typeface="Times New Roman"/>
                        </a:rPr>
                        <a:t>13</a:t>
                      </a:r>
                    </a:p>
                  </a:txBody>
                  <a:tcPr marL="9525" marR="9525" marT="9525" marB="9525" anchor="ctr" horzOverflow="overflow"/>
                </a:tc>
                <a:tc>
                  <a:txBody>
                    <a:bodyPr/>
                    <a:lstStyle/>
                    <a:p>
                      <a:pPr algn="ctr">
                        <a:lnSpc>
                          <a:spcPct val="107000"/>
                        </a:lnSpc>
                        <a:defRPr sz="1800"/>
                      </a:pPr>
                      <a:r>
                        <a:rPr sz="2400">
                          <a:latin typeface="Times New Roman"/>
                          <a:ea typeface="Times New Roman"/>
                          <a:cs typeface="Times New Roman"/>
                          <a:sym typeface="Times New Roman"/>
                        </a:rPr>
                        <a:t>13</a:t>
                      </a:r>
                    </a:p>
                  </a:txBody>
                  <a:tcPr marL="9525" marR="9525" marT="9525" marB="9525" anchor="ctr" horzOverflow="overflow"/>
                </a:tc>
                <a:tc>
                  <a:txBody>
                    <a:bodyPr/>
                    <a:lstStyle/>
                    <a:p>
                      <a:pPr algn="ctr">
                        <a:lnSpc>
                          <a:spcPct val="107000"/>
                        </a:lnSpc>
                        <a:defRPr sz="1800"/>
                      </a:pPr>
                      <a:r>
                        <a:rPr sz="2400" dirty="0">
                          <a:latin typeface="Times New Roman"/>
                          <a:ea typeface="Times New Roman"/>
                          <a:cs typeface="Times New Roman"/>
                          <a:sym typeface="Times New Roman"/>
                        </a:rPr>
                        <a:t>100 (+13 FIN)</a:t>
                      </a:r>
                    </a:p>
                  </a:txBody>
                  <a:tcPr marL="9525" marR="9525" marT="9525" marB="9525" anchor="ctr" horzOverflow="overflow">
                    <a:solidFill>
                      <a:srgbClr val="92D050"/>
                    </a:solidFill>
                  </a:tcPr>
                </a:tc>
                <a:extLst>
                  <a:ext uri="{0D108BD9-81ED-4DB2-BD59-A6C34878D82A}">
                    <a16:rowId xmlns:a16="http://schemas.microsoft.com/office/drawing/2014/main" xmlns="" val="10007"/>
                  </a:ext>
                </a:extLst>
              </a:tr>
              <a:tr h="327020">
                <a:tc rowSpan="2">
                  <a:txBody>
                    <a:bodyPr/>
                    <a:lstStyle/>
                    <a:p>
                      <a:pPr algn="l">
                        <a:lnSpc>
                          <a:spcPct val="107000"/>
                        </a:lnSpc>
                        <a:defRPr sz="2400">
                          <a:latin typeface="Times New Roman"/>
                          <a:ea typeface="Times New Roman"/>
                          <a:cs typeface="Times New Roman"/>
                          <a:sym typeface="Times New Roman"/>
                        </a:defRPr>
                      </a:pPr>
                      <a:r>
                        <a:rPr b="0" dirty="0">
                          <a:solidFill>
                            <a:schemeClr val="tx1"/>
                          </a:solidFill>
                        </a:rPr>
                        <a:t>2021</a:t>
                      </a:r>
                    </a:p>
                  </a:txBody>
                  <a:tcPr marL="9525" marR="9525" marT="9525" marB="9525" anchor="ctr" horzOverflow="overflow"/>
                </a:tc>
                <a:tc>
                  <a:txBody>
                    <a:bodyPr/>
                    <a:lstStyle/>
                    <a:p>
                      <a:pPr algn="ctr">
                        <a:lnSpc>
                          <a:spcPct val="107000"/>
                        </a:lnSpc>
                        <a:defRPr sz="1800"/>
                      </a:pPr>
                      <a:r>
                        <a:rPr sz="2400">
                          <a:latin typeface="Times New Roman"/>
                          <a:ea typeface="Times New Roman"/>
                          <a:cs typeface="Times New Roman"/>
                          <a:sym typeface="Times New Roman"/>
                        </a:rPr>
                        <a:t>216</a:t>
                      </a:r>
                    </a:p>
                  </a:txBody>
                  <a:tcPr marL="9525" marR="9525" marT="9525" marB="9525" anchor="ctr" horzOverflow="overflow">
                    <a:solidFill>
                      <a:srgbClr val="E9EFF7"/>
                    </a:solidFill>
                  </a:tcPr>
                </a:tc>
                <a:tc>
                  <a:txBody>
                    <a:bodyPr/>
                    <a:lstStyle/>
                    <a:p>
                      <a:pPr algn="ctr">
                        <a:lnSpc>
                          <a:spcPct val="107000"/>
                        </a:lnSpc>
                        <a:defRPr sz="1800"/>
                      </a:pPr>
                      <a:r>
                        <a:rPr sz="2400">
                          <a:latin typeface="Times New Roman"/>
                          <a:ea typeface="Times New Roman"/>
                          <a:cs typeface="Times New Roman"/>
                          <a:sym typeface="Times New Roman"/>
                        </a:rPr>
                        <a:t>172,8</a:t>
                      </a:r>
                    </a:p>
                  </a:txBody>
                  <a:tcPr marL="9525" marR="9525" marT="9525" marB="9525" anchor="ctr" horzOverflow="overflow">
                    <a:solidFill>
                      <a:srgbClr val="E9EFF7"/>
                    </a:solidFill>
                  </a:tcPr>
                </a:tc>
                <a:tc>
                  <a:txBody>
                    <a:bodyPr/>
                    <a:lstStyle/>
                    <a:p>
                      <a:pPr algn="ctr">
                        <a:lnSpc>
                          <a:spcPct val="107000"/>
                        </a:lnSpc>
                        <a:defRPr sz="1800"/>
                      </a:pPr>
                      <a:r>
                        <a:rPr sz="2400">
                          <a:latin typeface="Times New Roman"/>
                          <a:ea typeface="Times New Roman"/>
                          <a:cs typeface="Times New Roman"/>
                          <a:sym typeface="Times New Roman"/>
                        </a:rPr>
                        <a:t>1218</a:t>
                      </a:r>
                    </a:p>
                  </a:txBody>
                  <a:tcPr marL="9525" marR="9525" marT="9525" marB="9525" anchor="ctr" horzOverflow="overflow">
                    <a:solidFill>
                      <a:srgbClr val="E9EFF7"/>
                    </a:solidFill>
                  </a:tcPr>
                </a:tc>
                <a:tc>
                  <a:txBody>
                    <a:bodyPr/>
                    <a:lstStyle/>
                    <a:p>
                      <a:pPr algn="ctr">
                        <a:lnSpc>
                          <a:spcPct val="107000"/>
                        </a:lnSpc>
                        <a:defRPr sz="1800"/>
                      </a:pPr>
                      <a:r>
                        <a:rPr sz="2400">
                          <a:latin typeface="Times New Roman"/>
                          <a:ea typeface="Times New Roman"/>
                          <a:cs typeface="Times New Roman"/>
                          <a:sym typeface="Times New Roman"/>
                        </a:rPr>
                        <a:t>14,1</a:t>
                      </a:r>
                    </a:p>
                  </a:txBody>
                  <a:tcPr marL="9525" marR="9525" marT="9525" marB="9525" anchor="ctr" horzOverflow="overflow">
                    <a:solidFill>
                      <a:srgbClr val="E9EFF7"/>
                    </a:solidFill>
                  </a:tcPr>
                </a:tc>
                <a:tc>
                  <a:txBody>
                    <a:bodyPr/>
                    <a:lstStyle/>
                    <a:p>
                      <a:pPr algn="ctr">
                        <a:lnSpc>
                          <a:spcPct val="107000"/>
                        </a:lnSpc>
                        <a:defRPr sz="1800"/>
                      </a:pPr>
                      <a:r>
                        <a:rPr sz="2400">
                          <a:latin typeface="Times New Roman"/>
                          <a:ea typeface="Times New Roman"/>
                          <a:cs typeface="Times New Roman"/>
                          <a:sym typeface="Times New Roman"/>
                        </a:rPr>
                        <a:t>19</a:t>
                      </a:r>
                    </a:p>
                  </a:txBody>
                  <a:tcPr marL="9525" marR="9525" marT="9525" marB="9525" anchor="ctr" horzOverflow="overflow">
                    <a:solidFill>
                      <a:srgbClr val="E9EFF7"/>
                    </a:solidFill>
                  </a:tcPr>
                </a:tc>
                <a:tc>
                  <a:txBody>
                    <a:bodyPr/>
                    <a:lstStyle/>
                    <a:p>
                      <a:pPr algn="ctr">
                        <a:lnSpc>
                          <a:spcPct val="107000"/>
                        </a:lnSpc>
                        <a:defRPr sz="1800"/>
                      </a:pPr>
                      <a:r>
                        <a:rPr sz="2400" dirty="0">
                          <a:solidFill>
                            <a:srgbClr val="FF0000"/>
                          </a:solidFill>
                          <a:latin typeface="Times New Roman"/>
                          <a:ea typeface="Times New Roman"/>
                          <a:cs typeface="Times New Roman"/>
                          <a:sym typeface="Times New Roman"/>
                        </a:rPr>
                        <a:t>135</a:t>
                      </a:r>
                    </a:p>
                  </a:txBody>
                  <a:tcPr marL="9525" marR="9525" marT="9525" marB="9525" anchor="ctr" horzOverflow="overflow">
                    <a:solidFill>
                      <a:srgbClr val="92D050"/>
                    </a:solidFill>
                  </a:tcPr>
                </a:tc>
                <a:extLst>
                  <a:ext uri="{0D108BD9-81ED-4DB2-BD59-A6C34878D82A}">
                    <a16:rowId xmlns:a16="http://schemas.microsoft.com/office/drawing/2014/main" xmlns="" val="10008"/>
                  </a:ext>
                </a:extLst>
              </a:tr>
              <a:tr h="390422">
                <a:tc vMerge="1">
                  <a:txBody>
                    <a:bodyPr/>
                    <a:lstStyle/>
                    <a:p>
                      <a:endParaRPr lang="ru-RU"/>
                    </a:p>
                  </a:txBody>
                  <a:tcPr/>
                </a:tc>
                <a:tc>
                  <a:txBody>
                    <a:bodyPr/>
                    <a:lstStyle/>
                    <a:p>
                      <a:pPr algn="ctr">
                        <a:lnSpc>
                          <a:spcPct val="107000"/>
                        </a:lnSpc>
                        <a:defRPr sz="1800"/>
                      </a:pPr>
                      <a:r>
                        <a:rPr sz="2400">
                          <a:latin typeface="Times New Roman"/>
                          <a:ea typeface="Times New Roman"/>
                          <a:cs typeface="Times New Roman"/>
                          <a:sym typeface="Times New Roman"/>
                        </a:rPr>
                        <a:t>273</a:t>
                      </a:r>
                    </a:p>
                  </a:txBody>
                  <a:tcPr marL="9525" marR="9525" marT="9525" marB="9525" anchor="ctr" horzOverflow="overflow"/>
                </a:tc>
                <a:tc>
                  <a:txBody>
                    <a:bodyPr/>
                    <a:lstStyle/>
                    <a:p>
                      <a:pPr algn="ctr">
                        <a:lnSpc>
                          <a:spcPct val="107000"/>
                        </a:lnSpc>
                        <a:defRPr sz="1800"/>
                      </a:pPr>
                      <a:r>
                        <a:rPr sz="2400">
                          <a:latin typeface="Times New Roman"/>
                          <a:ea typeface="Times New Roman"/>
                          <a:cs typeface="Times New Roman"/>
                          <a:sym typeface="Times New Roman"/>
                        </a:rPr>
                        <a:t>218,5</a:t>
                      </a:r>
                    </a:p>
                  </a:txBody>
                  <a:tcPr marL="9525" marR="9525" marT="9525" marB="9525" anchor="ctr" horzOverflow="overflow"/>
                </a:tc>
                <a:tc>
                  <a:txBody>
                    <a:bodyPr/>
                    <a:lstStyle/>
                    <a:p>
                      <a:pPr algn="ctr">
                        <a:lnSpc>
                          <a:spcPct val="107000"/>
                        </a:lnSpc>
                        <a:defRPr sz="1800"/>
                      </a:pPr>
                      <a:r>
                        <a:rPr sz="2400">
                          <a:latin typeface="Times New Roman"/>
                          <a:ea typeface="Times New Roman"/>
                          <a:cs typeface="Times New Roman"/>
                          <a:sym typeface="Times New Roman"/>
                        </a:rPr>
                        <a:t>1300</a:t>
                      </a:r>
                    </a:p>
                  </a:txBody>
                  <a:tcPr marL="9525" marR="9525" marT="9525" marB="9525" anchor="ctr" horzOverflow="overflow"/>
                </a:tc>
                <a:tc>
                  <a:txBody>
                    <a:bodyPr/>
                    <a:lstStyle/>
                    <a:p>
                      <a:pPr algn="ctr">
                        <a:lnSpc>
                          <a:spcPct val="107000"/>
                        </a:lnSpc>
                        <a:defRPr sz="1800"/>
                      </a:pPr>
                      <a:r>
                        <a:rPr sz="2400">
                          <a:latin typeface="Times New Roman"/>
                          <a:ea typeface="Times New Roman"/>
                          <a:cs typeface="Times New Roman"/>
                          <a:sym typeface="Times New Roman"/>
                        </a:rPr>
                        <a:t>16,7</a:t>
                      </a:r>
                    </a:p>
                  </a:txBody>
                  <a:tcPr marL="9525" marR="9525" marT="9525" marB="9525" anchor="ctr" horzOverflow="overflow"/>
                </a:tc>
                <a:tc>
                  <a:txBody>
                    <a:bodyPr/>
                    <a:lstStyle/>
                    <a:p>
                      <a:pPr algn="ctr">
                        <a:lnSpc>
                          <a:spcPct val="107000"/>
                        </a:lnSpc>
                        <a:defRPr sz="1800"/>
                      </a:pPr>
                      <a:r>
                        <a:rPr sz="2400" dirty="0">
                          <a:latin typeface="Times New Roman"/>
                          <a:ea typeface="Times New Roman"/>
                          <a:cs typeface="Times New Roman"/>
                          <a:sym typeface="Times New Roman"/>
                        </a:rPr>
                        <a:t>16</a:t>
                      </a:r>
                    </a:p>
                  </a:txBody>
                  <a:tcPr marL="9525" marR="9525" marT="9525" marB="9525" anchor="ctr" horzOverflow="overflow"/>
                </a:tc>
                <a:tc>
                  <a:txBody>
                    <a:bodyPr/>
                    <a:lstStyle/>
                    <a:p>
                      <a:pPr algn="ctr">
                        <a:lnSpc>
                          <a:spcPct val="107000"/>
                        </a:lnSpc>
                        <a:defRPr sz="1800"/>
                      </a:pPr>
                      <a:r>
                        <a:rPr sz="2400" dirty="0">
                          <a:latin typeface="Times New Roman"/>
                          <a:ea typeface="Times New Roman"/>
                          <a:cs typeface="Times New Roman"/>
                          <a:sym typeface="Times New Roman"/>
                        </a:rPr>
                        <a:t>96</a:t>
                      </a:r>
                    </a:p>
                  </a:txBody>
                  <a:tcPr marL="9525" marR="9525" marT="9525" marB="9525" anchor="ctr" horzOverflow="overflow">
                    <a:solidFill>
                      <a:srgbClr val="92D050"/>
                    </a:solidFill>
                  </a:tcPr>
                </a:tc>
                <a:extLst>
                  <a:ext uri="{0D108BD9-81ED-4DB2-BD59-A6C34878D82A}">
                    <a16:rowId xmlns:a16="http://schemas.microsoft.com/office/drawing/2014/main" xmlns="" val="10009"/>
                  </a:ext>
                </a:extLst>
              </a:tr>
            </a:tbl>
          </a:graphicData>
        </a:graphic>
      </p:graphicFrame>
    </p:spTree>
    <p:extLst>
      <p:ext uri="{BB962C8B-B14F-4D97-AF65-F5344CB8AC3E}">
        <p14:creationId xmlns:p14="http://schemas.microsoft.com/office/powerpoint/2010/main" xmlns="" val="193516270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Рисунок 1" descr="Рисунок 1"/>
          <p:cNvPicPr>
            <a:picLocks noChangeAspect="1"/>
          </p:cNvPicPr>
          <p:nvPr/>
        </p:nvPicPr>
        <p:blipFill>
          <a:blip r:embed="rId2" cstate="print">
            <a:extLst/>
          </a:blip>
          <a:stretch>
            <a:fillRect/>
          </a:stretch>
        </p:blipFill>
        <p:spPr>
          <a:xfrm>
            <a:off x="289616" y="1524053"/>
            <a:ext cx="11676228" cy="5000855"/>
          </a:xfrm>
          <a:prstGeom prst="rect">
            <a:avLst/>
          </a:prstGeom>
          <a:ln w="12700">
            <a:miter lim="400000"/>
          </a:ln>
        </p:spPr>
      </p:pic>
      <p:sp>
        <p:nvSpPr>
          <p:cNvPr id="138" name="TextBox 2"/>
          <p:cNvSpPr txBox="1"/>
          <p:nvPr/>
        </p:nvSpPr>
        <p:spPr>
          <a:xfrm>
            <a:off x="289616" y="159578"/>
            <a:ext cx="11612768" cy="10464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2400">
                <a:latin typeface="Times New Roman"/>
                <a:ea typeface="Times New Roman"/>
                <a:cs typeface="Times New Roman"/>
                <a:sym typeface="Times New Roman"/>
              </a:defRPr>
            </a:pPr>
            <a:r>
              <a:rPr sz="3200" dirty="0">
                <a:latin typeface="Times New Roman" panose="02020603050405020304" pitchFamily="18" charset="0"/>
                <a:ea typeface="Arial"/>
                <a:cs typeface="Times New Roman" panose="02020603050405020304" pitchFamily="18" charset="0"/>
                <a:sym typeface="Arial"/>
              </a:rPr>
              <a:t>Telemetry data from 23 ringed seals  in the Gulf of Finland.</a:t>
            </a:r>
          </a:p>
          <a:p>
            <a:pPr algn="ctr">
              <a:defRPr sz="2400">
                <a:latin typeface="Times New Roman"/>
                <a:ea typeface="Times New Roman"/>
                <a:cs typeface="Times New Roman"/>
                <a:sym typeface="Times New Roman"/>
              </a:defRPr>
            </a:pPr>
            <a:r>
              <a:rPr sz="3000" dirty="0">
                <a:latin typeface="Arial"/>
                <a:ea typeface="Arial"/>
                <a:cs typeface="Arial"/>
                <a:sym typeface="Arial"/>
              </a:rPr>
              <a:t> </a:t>
            </a:r>
            <a:r>
              <a:rPr dirty="0">
                <a:latin typeface="Times New Roman" panose="02020603050405020304" pitchFamily="18" charset="0"/>
                <a:ea typeface="Arial"/>
                <a:cs typeface="Times New Roman" panose="02020603050405020304" pitchFamily="18" charset="0"/>
                <a:sym typeface="Arial"/>
              </a:rPr>
              <a:t>The sample represents approximately  20 % of the population!</a:t>
            </a:r>
          </a:p>
        </p:txBody>
      </p:sp>
      <p:cxnSp>
        <p:nvCxnSpPr>
          <p:cNvPr id="3" name="Прямая со стрелкой 2"/>
          <p:cNvCxnSpPr/>
          <p:nvPr/>
        </p:nvCxnSpPr>
        <p:spPr>
          <a:xfrm>
            <a:off x="5908431" y="3366198"/>
            <a:ext cx="4813160" cy="60290"/>
          </a:xfrm>
          <a:prstGeom prst="straightConnector1">
            <a:avLst/>
          </a:prstGeom>
          <a:ln>
            <a:solidFill>
              <a:schemeClr val="bg1"/>
            </a:solidFill>
            <a:headEnd type="triangle"/>
            <a:tailEnd type="triangle"/>
          </a:ln>
        </p:spPr>
        <p:style>
          <a:lnRef idx="3">
            <a:schemeClr val="accent2"/>
          </a:lnRef>
          <a:fillRef idx="0">
            <a:schemeClr val="accent2"/>
          </a:fillRef>
          <a:effectRef idx="2">
            <a:schemeClr val="accent2"/>
          </a:effectRef>
          <a:fontRef idx="minor">
            <a:schemeClr val="tx1"/>
          </a:fontRef>
        </p:style>
      </p:cxnSp>
      <p:cxnSp>
        <p:nvCxnSpPr>
          <p:cNvPr id="5" name="Прямая со стрелкой 4"/>
          <p:cNvCxnSpPr/>
          <p:nvPr/>
        </p:nvCxnSpPr>
        <p:spPr>
          <a:xfrm flipH="1">
            <a:off x="8169310" y="2150347"/>
            <a:ext cx="944545" cy="2672862"/>
          </a:xfrm>
          <a:prstGeom prst="straightConnector1">
            <a:avLst/>
          </a:prstGeom>
          <a:ln>
            <a:solidFill>
              <a:schemeClr val="bg1"/>
            </a:solidFill>
            <a:headEnd type="triangle"/>
            <a:tailEnd type="triangle"/>
          </a:ln>
        </p:spPr>
        <p:style>
          <a:lnRef idx="3">
            <a:schemeClr val="accent2"/>
          </a:lnRef>
          <a:fillRef idx="0">
            <a:schemeClr val="accent2"/>
          </a:fillRef>
          <a:effectRef idx="2">
            <a:schemeClr val="accent2"/>
          </a:effectRef>
          <a:fontRef idx="minor">
            <a:schemeClr val="tx1"/>
          </a:fontRef>
        </p:style>
      </p:cxnSp>
      <p:sp>
        <p:nvSpPr>
          <p:cNvPr id="6" name="TextBox 5"/>
          <p:cNvSpPr txBox="1"/>
          <p:nvPr/>
        </p:nvSpPr>
        <p:spPr>
          <a:xfrm>
            <a:off x="6471138" y="3084844"/>
            <a:ext cx="894304" cy="369332"/>
          </a:xfrm>
          <a:prstGeom prst="rect">
            <a:avLst/>
          </a:prstGeom>
          <a:noFill/>
        </p:spPr>
        <p:txBody>
          <a:bodyPr wrap="square" rtlCol="0">
            <a:spAutoFit/>
          </a:bodyPr>
          <a:lstStyle/>
          <a:p>
            <a:r>
              <a:rPr lang="ru-RU" dirty="0" smtClean="0">
                <a:solidFill>
                  <a:schemeClr val="bg1"/>
                </a:solidFill>
                <a:latin typeface="Times New Roman" panose="02020603050405020304" pitchFamily="18" charset="0"/>
                <a:cs typeface="Times New Roman" panose="02020603050405020304" pitchFamily="18" charset="0"/>
              </a:rPr>
              <a:t>240</a:t>
            </a:r>
            <a:r>
              <a:rPr lang="en-US" dirty="0" smtClean="0">
                <a:solidFill>
                  <a:schemeClr val="bg1"/>
                </a:solidFill>
                <a:latin typeface="Times New Roman" panose="02020603050405020304" pitchFamily="18" charset="0"/>
                <a:cs typeface="Times New Roman" panose="02020603050405020304" pitchFamily="18" charset="0"/>
              </a:rPr>
              <a:t>Km</a:t>
            </a:r>
            <a:endParaRPr lang="ru-RU" dirty="0">
              <a:solidFill>
                <a:schemeClr val="bg1"/>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7405636" y="4735231"/>
            <a:ext cx="1055076" cy="369332"/>
          </a:xfrm>
          <a:prstGeom prst="rect">
            <a:avLst/>
          </a:prstGeom>
          <a:noFill/>
        </p:spPr>
        <p:txBody>
          <a:bodyPr wrap="square" rtlCol="0">
            <a:spAutoFit/>
          </a:bodyPr>
          <a:lstStyle/>
          <a:p>
            <a:r>
              <a:rPr lang="ru-RU" dirty="0" smtClean="0">
                <a:solidFill>
                  <a:schemeClr val="bg1"/>
                </a:solidFill>
                <a:latin typeface="Times New Roman" panose="02020603050405020304" pitchFamily="18" charset="0"/>
                <a:cs typeface="Times New Roman" panose="02020603050405020304" pitchFamily="18" charset="0"/>
              </a:rPr>
              <a:t>110</a:t>
            </a:r>
            <a:r>
              <a:rPr lang="en-US" dirty="0" smtClean="0">
                <a:solidFill>
                  <a:schemeClr val="bg1"/>
                </a:solidFill>
                <a:latin typeface="Times New Roman" panose="02020603050405020304" pitchFamily="18" charset="0"/>
                <a:cs typeface="Times New Roman" panose="02020603050405020304" pitchFamily="18" charset="0"/>
              </a:rPr>
              <a:t>km</a:t>
            </a:r>
            <a:endParaRPr lang="ru-RU"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403595107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 name="officeArt object" descr="officeArt object"/>
          <p:cNvPicPr>
            <a:picLocks noChangeAspect="1"/>
          </p:cNvPicPr>
          <p:nvPr/>
        </p:nvPicPr>
        <p:blipFill>
          <a:blip r:embed="rId2" cstate="print">
            <a:extLst/>
          </a:blip>
          <a:stretch>
            <a:fillRect/>
          </a:stretch>
        </p:blipFill>
        <p:spPr>
          <a:xfrm>
            <a:off x="1889090" y="1548310"/>
            <a:ext cx="7844115" cy="5313258"/>
          </a:xfrm>
          <a:prstGeom prst="rect">
            <a:avLst/>
          </a:prstGeom>
          <a:ln w="12700">
            <a:miter lim="400000"/>
          </a:ln>
        </p:spPr>
      </p:pic>
      <p:sp>
        <p:nvSpPr>
          <p:cNvPr id="141" name="Прямоугольник 3"/>
          <p:cNvSpPr txBox="1"/>
          <p:nvPr/>
        </p:nvSpPr>
        <p:spPr>
          <a:xfrm>
            <a:off x="143123" y="469126"/>
            <a:ext cx="12048877" cy="14219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lnSpc>
                <a:spcPct val="90000"/>
              </a:lnSpc>
              <a:defRPr sz="3000">
                <a:latin typeface="Arial"/>
                <a:ea typeface="Arial"/>
                <a:cs typeface="Arial"/>
                <a:sym typeface="Arial"/>
              </a:defRPr>
            </a:pPr>
            <a:r>
              <a:rPr sz="3200" dirty="0">
                <a:latin typeface="Times New Roman" panose="02020603050405020304" pitchFamily="18" charset="0"/>
                <a:cs typeface="Times New Roman" panose="02020603050405020304" pitchFamily="18" charset="0"/>
              </a:rPr>
              <a:t>Home ranges of two seals calculated from outermost registered locations on their tracks (September - February).</a:t>
            </a:r>
            <a:br>
              <a:rPr sz="3200" dirty="0">
                <a:latin typeface="Times New Roman" panose="02020603050405020304" pitchFamily="18" charset="0"/>
                <a:cs typeface="Times New Roman" panose="02020603050405020304" pitchFamily="18" charset="0"/>
              </a:rPr>
            </a:br>
            <a:endParaRPr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19352045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Picture 2" descr="Picture 2"/>
          <p:cNvPicPr>
            <a:picLocks noChangeAspect="1"/>
          </p:cNvPicPr>
          <p:nvPr/>
        </p:nvPicPr>
        <p:blipFill>
          <a:blip r:embed="rId2" cstate="print">
            <a:extLst/>
          </a:blip>
          <a:stretch>
            <a:fillRect/>
          </a:stretch>
        </p:blipFill>
        <p:spPr>
          <a:xfrm>
            <a:off x="572756" y="1959287"/>
            <a:ext cx="5489481" cy="4898714"/>
          </a:xfrm>
          <a:prstGeom prst="rect">
            <a:avLst/>
          </a:prstGeom>
          <a:ln w="38100">
            <a:solidFill>
              <a:srgbClr val="FFFFFF"/>
            </a:solidFill>
            <a:miter lim="400000"/>
          </a:ln>
        </p:spPr>
      </p:pic>
      <p:sp>
        <p:nvSpPr>
          <p:cNvPr id="176" name="Estimate from aerial survey in 2018:…"/>
          <p:cNvSpPr txBox="1">
            <a:spLocks noGrp="1"/>
          </p:cNvSpPr>
          <p:nvPr>
            <p:ph type="title"/>
          </p:nvPr>
        </p:nvSpPr>
        <p:spPr>
          <a:xfrm>
            <a:off x="1524000" y="375047"/>
            <a:ext cx="8926233" cy="1491258"/>
          </a:xfrm>
          <a:prstGeom prst="rect">
            <a:avLst/>
          </a:prstGeom>
        </p:spPr>
        <p:txBody>
          <a:bodyPr>
            <a:normAutofit/>
          </a:bodyPr>
          <a:lstStyle>
            <a:lvl1pPr defTabSz="368045">
              <a:defRPr sz="5000" b="1">
                <a:latin typeface="+mn-lt"/>
                <a:ea typeface="+mn-ea"/>
                <a:cs typeface="+mn-cs"/>
                <a:sym typeface="Helvetica"/>
              </a:defRPr>
            </a:lvl1pPr>
          </a:lstStyle>
          <a:p>
            <a:r>
              <a:rPr sz="3200" b="0" dirty="0">
                <a:latin typeface="Times New Roman" panose="02020603050405020304" pitchFamily="18" charset="0"/>
                <a:cs typeface="Times New Roman" panose="02020603050405020304" pitchFamily="18" charset="0"/>
              </a:rPr>
              <a:t>Ringed seal breeding areas and ice free winters</a:t>
            </a:r>
            <a:r>
              <a:rPr lang="ru-RU" sz="2531" dirty="0"/>
              <a:t/>
            </a:r>
            <a:br>
              <a:rPr lang="ru-RU" sz="2531" dirty="0"/>
            </a:br>
            <a:endParaRPr sz="2531" dirty="0">
              <a:solidFill>
                <a:srgbClr val="FFFF00"/>
              </a:solidFill>
            </a:endParaRPr>
          </a:p>
        </p:txBody>
      </p:sp>
      <p:sp>
        <p:nvSpPr>
          <p:cNvPr id="177" name="Seal tracks Jan- March, ice 15th Feb 18"/>
          <p:cNvSpPr/>
          <p:nvPr/>
        </p:nvSpPr>
        <p:spPr>
          <a:xfrm>
            <a:off x="1192404" y="1453557"/>
            <a:ext cx="4237327" cy="441468"/>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lvl1pPr>
              <a:defRPr sz="2400" b="1">
                <a:latin typeface="+mn-lt"/>
                <a:ea typeface="+mn-ea"/>
                <a:cs typeface="+mn-cs"/>
                <a:sym typeface="Helvetica"/>
              </a:defRPr>
            </a:lvl1pPr>
          </a:lstStyle>
          <a:p>
            <a:r>
              <a:rPr b="0" dirty="0">
                <a:latin typeface="Times New Roman" panose="02020603050405020304" pitchFamily="18" charset="0"/>
                <a:cs typeface="Times New Roman" panose="02020603050405020304" pitchFamily="18" charset="0"/>
              </a:rPr>
              <a:t>Seal </a:t>
            </a:r>
            <a:r>
              <a:rPr b="0" dirty="0" smtClean="0">
                <a:latin typeface="Times New Roman" panose="02020603050405020304" pitchFamily="18" charset="0"/>
                <a:cs typeface="Times New Roman" panose="02020603050405020304" pitchFamily="18" charset="0"/>
              </a:rPr>
              <a:t>racks </a:t>
            </a:r>
            <a:r>
              <a:rPr b="0" dirty="0">
                <a:latin typeface="Times New Roman" panose="02020603050405020304" pitchFamily="18" charset="0"/>
                <a:cs typeface="Times New Roman" panose="02020603050405020304" pitchFamily="18" charset="0"/>
              </a:rPr>
              <a:t>Jan- March, </a:t>
            </a:r>
            <a:r>
              <a:rPr b="0" dirty="0" smtClean="0">
                <a:latin typeface="Times New Roman" panose="02020603050405020304" pitchFamily="18" charset="0"/>
                <a:cs typeface="Times New Roman" panose="02020603050405020304" pitchFamily="18" charset="0"/>
              </a:rPr>
              <a:t>2018</a:t>
            </a:r>
            <a:endParaRPr lang="ru-RU" b="0" dirty="0">
              <a:latin typeface="Times New Roman" panose="02020603050405020304" pitchFamily="18" charset="0"/>
              <a:cs typeface="Times New Roman" panose="02020603050405020304" pitchFamily="18" charset="0"/>
            </a:endParaRPr>
          </a:p>
        </p:txBody>
      </p:sp>
      <p:sp>
        <p:nvSpPr>
          <p:cNvPr id="178" name="Seal tracks Jan- March, ice 15th Feb 18"/>
          <p:cNvSpPr/>
          <p:nvPr/>
        </p:nvSpPr>
        <p:spPr>
          <a:xfrm>
            <a:off x="5963502" y="1383384"/>
            <a:ext cx="4879877" cy="441468"/>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lvl1pPr>
              <a:defRPr sz="2400" b="1">
                <a:latin typeface="+mn-lt"/>
                <a:ea typeface="+mn-ea"/>
                <a:cs typeface="+mn-cs"/>
                <a:sym typeface="Helvetica"/>
              </a:defRPr>
            </a:lvl1pPr>
          </a:lstStyle>
          <a:p>
            <a:pPr lvl="0" algn="ctr" defTabSz="584200" hangingPunct="0"/>
            <a:r>
              <a:rPr b="0" dirty="0">
                <a:latin typeface="Times New Roman" panose="02020603050405020304" pitchFamily="18" charset="0"/>
                <a:cs typeface="Times New Roman" panose="02020603050405020304" pitchFamily="18" charset="0"/>
              </a:rPr>
              <a:t>Seal </a:t>
            </a:r>
            <a:r>
              <a:rPr b="0" dirty="0" smtClean="0">
                <a:latin typeface="Times New Roman" panose="02020603050405020304" pitchFamily="18" charset="0"/>
                <a:cs typeface="Times New Roman" panose="02020603050405020304" pitchFamily="18" charset="0"/>
              </a:rPr>
              <a:t>tracks</a:t>
            </a:r>
            <a:r>
              <a:rPr lang="en-US" b="0" dirty="0" smtClean="0">
                <a:latin typeface="Times New Roman" panose="02020603050405020304" pitchFamily="18" charset="0"/>
                <a:cs typeface="Times New Roman" panose="02020603050405020304" pitchFamily="18" charset="0"/>
              </a:rPr>
              <a:t> </a:t>
            </a:r>
            <a:r>
              <a:rPr b="0" dirty="0" smtClean="0">
                <a:latin typeface="Times New Roman" panose="02020603050405020304" pitchFamily="18" charset="0"/>
                <a:cs typeface="Times New Roman" panose="02020603050405020304" pitchFamily="18" charset="0"/>
              </a:rPr>
              <a:t>Nov </a:t>
            </a:r>
            <a:r>
              <a:rPr b="0" dirty="0">
                <a:latin typeface="Times New Roman" panose="02020603050405020304" pitchFamily="18" charset="0"/>
                <a:cs typeface="Times New Roman" panose="02020603050405020304" pitchFamily="18" charset="0"/>
              </a:rPr>
              <a:t>2019 - Feb, </a:t>
            </a:r>
            <a:r>
              <a:rPr b="0" dirty="0" smtClean="0">
                <a:latin typeface="Times New Roman" panose="02020603050405020304" pitchFamily="18" charset="0"/>
                <a:cs typeface="Times New Roman" panose="02020603050405020304" pitchFamily="18" charset="0"/>
              </a:rPr>
              <a:t>2020</a:t>
            </a:r>
            <a:endParaRPr lang="ru-RU" b="0" dirty="0">
              <a:latin typeface="Times New Roman" panose="02020603050405020304" pitchFamily="18" charset="0"/>
              <a:cs typeface="Times New Roman" panose="02020603050405020304" pitchFamily="18" charset="0"/>
            </a:endParaRPr>
          </a:p>
        </p:txBody>
      </p:sp>
      <p:pic>
        <p:nvPicPr>
          <p:cNvPr id="179" name="Screenshot 2020-03-05 at 12.01.31.png" descr="Screenshot 2020-03-05 at 12.01.31.png"/>
          <p:cNvPicPr>
            <a:picLocks noChangeAspect="1"/>
          </p:cNvPicPr>
          <p:nvPr/>
        </p:nvPicPr>
        <p:blipFill>
          <a:blip r:embed="rId3" cstate="print">
            <a:extLst/>
          </a:blip>
          <a:stretch>
            <a:fillRect/>
          </a:stretch>
        </p:blipFill>
        <p:spPr>
          <a:xfrm>
            <a:off x="6356648" y="1959287"/>
            <a:ext cx="5137094" cy="4898713"/>
          </a:xfrm>
          <a:prstGeom prst="rect">
            <a:avLst/>
          </a:prstGeom>
          <a:ln w="38100">
            <a:solidFill>
              <a:srgbClr val="FFFFFF"/>
            </a:solidFill>
            <a:miter lim="400000"/>
          </a:ln>
        </p:spPr>
      </p:pic>
    </p:spTree>
    <p:extLst>
      <p:ext uri="{BB962C8B-B14F-4D97-AF65-F5344CB8AC3E}">
        <p14:creationId xmlns:p14="http://schemas.microsoft.com/office/powerpoint/2010/main" xmlns="" val="212486940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Foraging is related to to terrain elements: slopes, channels, shoals"/>
          <p:cNvSpPr txBox="1">
            <a:spLocks noGrp="1"/>
          </p:cNvSpPr>
          <p:nvPr>
            <p:ph type="title"/>
          </p:nvPr>
        </p:nvSpPr>
        <p:spPr>
          <a:xfrm>
            <a:off x="408633" y="0"/>
            <a:ext cx="11374734" cy="1491258"/>
          </a:xfrm>
          <a:prstGeom prst="rect">
            <a:avLst/>
          </a:prstGeom>
        </p:spPr>
        <p:txBody>
          <a:bodyPr>
            <a:noAutofit/>
          </a:bodyPr>
          <a:lstStyle>
            <a:lvl1pPr>
              <a:defRPr sz="4800">
                <a:latin typeface="Arial"/>
                <a:ea typeface="Arial"/>
                <a:cs typeface="Arial"/>
                <a:sym typeface="Arial"/>
              </a:defRPr>
            </a:lvl1pPr>
          </a:lstStyle>
          <a:p>
            <a:r>
              <a:rPr sz="3200" dirty="0">
                <a:latin typeface="Times New Roman" panose="02020603050405020304" pitchFamily="18" charset="0"/>
                <a:cs typeface="Times New Roman" panose="02020603050405020304" pitchFamily="18" charset="0"/>
              </a:rPr>
              <a:t>Foraging is related to </a:t>
            </a:r>
            <a:r>
              <a:rPr sz="3200" dirty="0" smtClean="0">
                <a:latin typeface="Times New Roman" panose="02020603050405020304" pitchFamily="18" charset="0"/>
                <a:cs typeface="Times New Roman" panose="02020603050405020304" pitchFamily="18" charset="0"/>
              </a:rPr>
              <a:t>terrain </a:t>
            </a:r>
            <a:r>
              <a:rPr sz="3200" dirty="0">
                <a:latin typeface="Times New Roman" panose="02020603050405020304" pitchFamily="18" charset="0"/>
                <a:cs typeface="Times New Roman" panose="02020603050405020304" pitchFamily="18" charset="0"/>
              </a:rPr>
              <a:t>elements: slopes, channels, shoals</a:t>
            </a:r>
            <a:r>
              <a:rPr lang="ru-RU" sz="2531" dirty="0"/>
              <a:t/>
            </a:r>
            <a:br>
              <a:rPr lang="ru-RU" sz="2531" dirty="0"/>
            </a:br>
            <a:r>
              <a:rPr lang="ru-RU" sz="2531" dirty="0"/>
              <a:t> </a:t>
            </a:r>
            <a:endParaRPr sz="2531" dirty="0">
              <a:solidFill>
                <a:srgbClr val="FFFF00"/>
              </a:solidFill>
            </a:endParaRPr>
          </a:p>
        </p:txBody>
      </p:sp>
      <p:pic>
        <p:nvPicPr>
          <p:cNvPr id="173" name="Screenshot 2020-03-05 at 11.52.10.png" descr="Screenshot 2020-03-05 at 11.52.10.png"/>
          <p:cNvPicPr>
            <a:picLocks noChangeAspect="1"/>
          </p:cNvPicPr>
          <p:nvPr/>
        </p:nvPicPr>
        <p:blipFill>
          <a:blip r:embed="rId2" cstate="print">
            <a:extLst/>
          </a:blip>
          <a:stretch>
            <a:fillRect/>
          </a:stretch>
        </p:blipFill>
        <p:spPr>
          <a:xfrm>
            <a:off x="1446962" y="793961"/>
            <a:ext cx="8641583" cy="6110287"/>
          </a:xfrm>
          <a:prstGeom prst="rect">
            <a:avLst/>
          </a:prstGeom>
          <a:ln w="12700">
            <a:miter lim="400000"/>
          </a:ln>
        </p:spPr>
      </p:pic>
    </p:spTree>
    <p:extLst>
      <p:ext uri="{BB962C8B-B14F-4D97-AF65-F5344CB8AC3E}">
        <p14:creationId xmlns:p14="http://schemas.microsoft.com/office/powerpoint/2010/main" xmlns="" val="4156620864"/>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 name="officeArt object" descr="officeArt object"/>
          <p:cNvPicPr>
            <a:picLocks noChangeAspect="1"/>
          </p:cNvPicPr>
          <p:nvPr/>
        </p:nvPicPr>
        <p:blipFill>
          <a:blip r:embed="rId2" cstate="print">
            <a:extLst/>
          </a:blip>
          <a:stretch>
            <a:fillRect/>
          </a:stretch>
        </p:blipFill>
        <p:spPr>
          <a:xfrm>
            <a:off x="673210" y="592703"/>
            <a:ext cx="10845580" cy="5291594"/>
          </a:xfrm>
          <a:prstGeom prst="rect">
            <a:avLst/>
          </a:prstGeom>
          <a:ln w="12700">
            <a:miter lim="400000"/>
          </a:ln>
        </p:spPr>
      </p:pic>
      <p:sp>
        <p:nvSpPr>
          <p:cNvPr id="144" name="TextBox 2"/>
          <p:cNvSpPr txBox="1"/>
          <p:nvPr/>
        </p:nvSpPr>
        <p:spPr>
          <a:xfrm>
            <a:off x="165100" y="5875902"/>
            <a:ext cx="12192000" cy="959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000">
                <a:latin typeface="Arial"/>
                <a:ea typeface="Arial"/>
                <a:cs typeface="Arial"/>
                <a:sym typeface="Arial"/>
              </a:defRPr>
            </a:pPr>
            <a:r>
              <a:t>Core distribution area (</a:t>
            </a:r>
            <a:r>
              <a:rPr b="1"/>
              <a:t>black</a:t>
            </a:r>
            <a:r>
              <a:t>), all year, satellite distribution areas (</a:t>
            </a:r>
            <a:r>
              <a:rPr b="1"/>
              <a:t>dark blue</a:t>
            </a:r>
            <a:r>
              <a:t>) summer, reproduction (</a:t>
            </a:r>
            <a:r>
              <a:rPr b="1"/>
              <a:t>red</a:t>
            </a:r>
            <a:r>
              <a:t>), winter if/when the sea freezes. </a:t>
            </a:r>
          </a:p>
          <a:p>
            <a:pPr>
              <a:defRPr sz="2000">
                <a:latin typeface="Arial"/>
                <a:ea typeface="Arial"/>
                <a:cs typeface="Arial"/>
                <a:sym typeface="Arial"/>
              </a:defRPr>
            </a:pPr>
            <a:r>
              <a:rPr b="1"/>
              <a:t>Truly international species requiring common research and conservation efforts !!! </a:t>
            </a:r>
          </a:p>
        </p:txBody>
      </p:sp>
      <p:sp>
        <p:nvSpPr>
          <p:cNvPr id="145" name="TextBox 2"/>
          <p:cNvSpPr txBox="1"/>
          <p:nvPr/>
        </p:nvSpPr>
        <p:spPr>
          <a:xfrm>
            <a:off x="289616" y="159578"/>
            <a:ext cx="11612768"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3000">
                <a:latin typeface="Arial"/>
                <a:ea typeface="Arial"/>
                <a:cs typeface="Arial"/>
                <a:sym typeface="Arial"/>
              </a:defRPr>
            </a:lvl1pPr>
          </a:lstStyle>
          <a:p>
            <a:pPr>
              <a:defRPr sz="2400">
                <a:latin typeface="Times New Roman"/>
                <a:ea typeface="Times New Roman"/>
                <a:cs typeface="Times New Roman"/>
                <a:sym typeface="Times New Roman"/>
              </a:defRPr>
            </a:pPr>
            <a:r>
              <a:rPr sz="3200" dirty="0" err="1">
                <a:latin typeface="Times New Roman" panose="02020603050405020304" pitchFamily="18" charset="0"/>
                <a:cs typeface="Times New Roman" panose="02020603050405020304" pitchFamily="18" charset="0"/>
                <a:sym typeface="Arial"/>
              </a:rPr>
              <a:t>Behaviour</a:t>
            </a:r>
            <a:r>
              <a:rPr sz="3200" dirty="0">
                <a:latin typeface="Times New Roman" panose="02020603050405020304" pitchFamily="18" charset="0"/>
                <a:cs typeface="Times New Roman" panose="02020603050405020304" pitchFamily="18" charset="0"/>
                <a:sym typeface="Arial"/>
              </a:rPr>
              <a:t> allows to detect key habitats</a:t>
            </a:r>
          </a:p>
        </p:txBody>
      </p:sp>
    </p:spTree>
    <p:extLst>
      <p:ext uri="{BB962C8B-B14F-4D97-AF65-F5344CB8AC3E}">
        <p14:creationId xmlns:p14="http://schemas.microsoft.com/office/powerpoint/2010/main" xmlns="" val="372258578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9" name="officeArt object"/>
          <p:cNvGrpSpPr/>
          <p:nvPr/>
        </p:nvGrpSpPr>
        <p:grpSpPr>
          <a:xfrm>
            <a:off x="305639" y="706008"/>
            <a:ext cx="10597810" cy="6014634"/>
            <a:chOff x="0" y="0"/>
            <a:chExt cx="10597808" cy="6014633"/>
          </a:xfrm>
        </p:grpSpPr>
        <p:pic>
          <p:nvPicPr>
            <p:cNvPr id="147" name="315 move graph .jpg" descr="315 move graph .jpg"/>
            <p:cNvPicPr>
              <a:picLocks noChangeAspect="1"/>
            </p:cNvPicPr>
            <p:nvPr/>
          </p:nvPicPr>
          <p:blipFill>
            <a:blip r:embed="rId2" cstate="print">
              <a:extLst/>
            </a:blip>
            <a:stretch>
              <a:fillRect/>
            </a:stretch>
          </p:blipFill>
          <p:spPr>
            <a:xfrm>
              <a:off x="-1" y="3517001"/>
              <a:ext cx="6009908" cy="2497632"/>
            </a:xfrm>
            <a:prstGeom prst="rect">
              <a:avLst/>
            </a:prstGeom>
            <a:ln w="12700" cap="flat">
              <a:noFill/>
              <a:miter lim="400000"/>
            </a:ln>
            <a:effectLst/>
          </p:spPr>
        </p:pic>
        <p:pic>
          <p:nvPicPr>
            <p:cNvPr id="148" name="315move map .jpg" descr="315move map .jpg"/>
            <p:cNvPicPr>
              <a:picLocks noChangeAspect="1"/>
            </p:cNvPicPr>
            <p:nvPr/>
          </p:nvPicPr>
          <p:blipFill>
            <a:blip r:embed="rId3" cstate="print">
              <a:extLst/>
            </a:blip>
            <a:stretch>
              <a:fillRect/>
            </a:stretch>
          </p:blipFill>
          <p:spPr>
            <a:xfrm>
              <a:off x="78230" y="-1"/>
              <a:ext cx="10519579" cy="3447988"/>
            </a:xfrm>
            <a:prstGeom prst="rect">
              <a:avLst/>
            </a:prstGeom>
            <a:ln w="12700" cap="flat">
              <a:noFill/>
              <a:miter lim="400000"/>
            </a:ln>
            <a:effectLst/>
          </p:spPr>
        </p:pic>
      </p:grpSp>
      <p:sp>
        <p:nvSpPr>
          <p:cNvPr id="150" name="TextBox 4"/>
          <p:cNvSpPr txBox="1"/>
          <p:nvPr/>
        </p:nvSpPr>
        <p:spPr>
          <a:xfrm>
            <a:off x="0" y="198782"/>
            <a:ext cx="12192000" cy="535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nSpc>
                <a:spcPct val="90000"/>
              </a:lnSpc>
              <a:defRPr sz="3000">
                <a:latin typeface="Arial"/>
                <a:ea typeface="Arial"/>
                <a:cs typeface="Arial"/>
                <a:sym typeface="Arial"/>
              </a:defRPr>
            </a:lvl1pPr>
          </a:lstStyle>
          <a:p>
            <a:r>
              <a:rPr sz="3200" dirty="0">
                <a:latin typeface="Times New Roman" panose="02020603050405020304" pitchFamily="18" charset="0"/>
                <a:cs typeface="Times New Roman" panose="02020603050405020304" pitchFamily="18" charset="0"/>
              </a:rPr>
              <a:t>Long range movements of seal rs33-815-18. </a:t>
            </a:r>
          </a:p>
        </p:txBody>
      </p:sp>
      <p:sp>
        <p:nvSpPr>
          <p:cNvPr id="151" name="TextBox 5"/>
          <p:cNvSpPr txBox="1"/>
          <p:nvPr/>
        </p:nvSpPr>
        <p:spPr>
          <a:xfrm>
            <a:off x="6671146" y="4115894"/>
            <a:ext cx="5327375" cy="2750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a:latin typeface="Times New Roman"/>
                <a:ea typeface="Times New Roman"/>
                <a:cs typeface="Times New Roman"/>
                <a:sym typeface="Times New Roman"/>
              </a:defRPr>
            </a:pPr>
            <a:r>
              <a:rPr>
                <a:latin typeface="Arial"/>
                <a:ea typeface="Arial"/>
                <a:cs typeface="Arial"/>
                <a:sym typeface="Arial"/>
              </a:rPr>
              <a:t>330 kilometres from Moshnyi to Vormsi (West Estonia) in just 106 hours and returned covering 345 kilometres in 101 hours. </a:t>
            </a:r>
            <a:br>
              <a:rPr>
                <a:latin typeface="Arial"/>
                <a:ea typeface="Arial"/>
                <a:cs typeface="Arial"/>
                <a:sym typeface="Arial"/>
              </a:rPr>
            </a:br>
            <a:r>
              <a:t/>
            </a:r>
            <a:br/>
            <a:r>
              <a:rPr>
                <a:latin typeface="Arial"/>
                <a:ea typeface="Arial"/>
                <a:cs typeface="Arial"/>
                <a:sym typeface="Arial"/>
              </a:rPr>
              <a:t>Gulf of Finland to Åland sea later in the season covering 340 kilometres in 104.5 hours. </a:t>
            </a:r>
            <a:br>
              <a:rPr>
                <a:latin typeface="Arial"/>
                <a:ea typeface="Arial"/>
                <a:cs typeface="Arial"/>
                <a:sym typeface="Arial"/>
              </a:rPr>
            </a:br>
            <a:r>
              <a:rPr>
                <a:latin typeface="Arial"/>
                <a:ea typeface="Arial"/>
                <a:cs typeface="Arial"/>
                <a:sym typeface="Arial"/>
              </a:rPr>
              <a:t/>
            </a:r>
            <a:br>
              <a:rPr>
                <a:latin typeface="Arial"/>
                <a:ea typeface="Arial"/>
                <a:cs typeface="Arial"/>
                <a:sym typeface="Arial"/>
              </a:rPr>
            </a:br>
            <a:r>
              <a:rPr>
                <a:latin typeface="Arial"/>
                <a:ea typeface="Arial"/>
                <a:cs typeface="Arial"/>
                <a:sym typeface="Arial"/>
              </a:rPr>
              <a:t>Constant average linear movement speed during these transfers 3.23 km/h. </a:t>
            </a:r>
            <a:br>
              <a:rPr>
                <a:latin typeface="Arial"/>
                <a:ea typeface="Arial"/>
                <a:cs typeface="Arial"/>
                <a:sym typeface="Arial"/>
              </a:rPr>
            </a:br>
            <a:endParaRPr>
              <a:latin typeface="Arial"/>
              <a:ea typeface="Arial"/>
              <a:cs typeface="Arial"/>
              <a:sym typeface="Arial"/>
            </a:endParaRPr>
          </a:p>
        </p:txBody>
      </p:sp>
    </p:spTree>
    <p:extLst>
      <p:ext uri="{BB962C8B-B14F-4D97-AF65-F5344CB8AC3E}">
        <p14:creationId xmlns:p14="http://schemas.microsoft.com/office/powerpoint/2010/main" xmlns="" val="210263225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205</TotalTime>
  <Words>657</Words>
  <Application>Microsoft Office PowerPoint</Application>
  <PresentationFormat>Произвольный</PresentationFormat>
  <Paragraphs>96</Paragraphs>
  <Slides>11</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11</vt:i4>
      </vt:variant>
    </vt:vector>
  </HeadingPairs>
  <TitlesOfParts>
    <vt:vector size="12" baseType="lpstr">
      <vt:lpstr>Тема Office</vt:lpstr>
      <vt:lpstr>"Кольчатая нерпа, территориальная организация популяции в акватории Финского залива."  "Ringed seal, territorial organization of the population in the waters of the Gulf of Finland." </vt:lpstr>
      <vt:lpstr>Ringed seal sub-populations and abundance in the Baltic Sea</vt:lpstr>
      <vt:lpstr>Слайд 3</vt:lpstr>
      <vt:lpstr>Слайд 4</vt:lpstr>
      <vt:lpstr>Слайд 5</vt:lpstr>
      <vt:lpstr>Ringed seal breeding areas and ice free winters </vt:lpstr>
      <vt:lpstr>Foraging is related to terrain elements: slopes, channels, shoals  </vt:lpstr>
      <vt:lpstr>Слайд 8</vt:lpstr>
      <vt:lpstr>Слайд 9</vt:lpstr>
      <vt:lpstr>Слайд 10</vt:lpstr>
      <vt:lpstr>Слайд 11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"Кольчатая нерпа, территориальная организация популяции в акватории Финского залива."  "Ringed seal, territorial organization of the population in the waters of the Gulf of Finland."</dc:title>
  <dc:creator>Mikhail Verevkin</dc:creator>
  <cp:lastModifiedBy>Марина Орлова</cp:lastModifiedBy>
  <cp:revision>11</cp:revision>
  <dcterms:created xsi:type="dcterms:W3CDTF">2022-03-02T07:58:57Z</dcterms:created>
  <dcterms:modified xsi:type="dcterms:W3CDTF">2022-03-09T06:51:20Z</dcterms:modified>
</cp:coreProperties>
</file>