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1903" r:id="rId3"/>
    <p:sldId id="1904" r:id="rId4"/>
    <p:sldId id="307" r:id="rId5"/>
    <p:sldId id="1910" r:id="rId6"/>
    <p:sldId id="1911" r:id="rId7"/>
    <p:sldId id="1912" r:id="rId8"/>
    <p:sldId id="295" r:id="rId9"/>
    <p:sldId id="1905" r:id="rId10"/>
    <p:sldId id="1906" r:id="rId11"/>
    <p:sldId id="1907" r:id="rId12"/>
    <p:sldId id="1908" r:id="rId13"/>
    <p:sldId id="1913" r:id="rId14"/>
    <p:sldId id="1909" r:id="rId15"/>
    <p:sldId id="190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17D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055329-164C-4723-B3AA-BD9103B80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164911D-2357-4F80-B276-6599E2998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1D99D0-69AF-4649-B070-C9B5A13B1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B31CD-F0E3-45EF-AE1E-F8F18B57D692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5D974D-F903-40FA-AA07-B12498205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268D2F-7106-413D-929D-37D8086C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505D-AAD4-495E-92BD-435C48A75C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110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05CC4E-200E-47F0-B961-5D7537A8C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F7E6B49-7D9B-4709-A827-25C2F5975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E91A2A1-33A5-4DC2-927E-4D963EF9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B31CD-F0E3-45EF-AE1E-F8F18B57D692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E3BE0C-9F50-49A3-8B10-6578993E6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2C6B06F-6A28-405E-9759-3022F8CCE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505D-AAD4-495E-92BD-435C48A75C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57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C8DB9C5-2A7A-4FFE-B8C0-BF8190C9B9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4FEFD14-8AAC-44BB-A182-502272503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F8B559D-440F-4311-9770-06C4CDD1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B31CD-F0E3-45EF-AE1E-F8F18B57D692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9908BC-F8C6-4010-B4A6-5DDDE98B1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458CF2-54E3-4BDB-9407-9A6FB862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505D-AAD4-495E-92BD-435C48A75C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63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uste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859"/>
            <a:ext cx="12192000" cy="685714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167806" y="0"/>
            <a:ext cx="585044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4029912" y="382001"/>
            <a:ext cx="4132176" cy="127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sz="1400" b="0" i="0" u="none" strike="noStrike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+mj-ea"/>
                <a:cs typeface="Verdana"/>
              </a:rPr>
              <a:t>Estonia-Russia Cross Border </a:t>
            </a:r>
          </a:p>
          <a:p>
            <a:pPr rtl="0"/>
            <a:r>
              <a:rPr lang="en-GB" sz="1400" b="0" i="0" u="none" strike="noStrike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+mj-ea"/>
                <a:cs typeface="Verdana"/>
              </a:rPr>
              <a:t>Cooperation Programme</a:t>
            </a:r>
          </a:p>
          <a:p>
            <a:pPr rtl="0"/>
            <a:r>
              <a:rPr lang="en-US" sz="14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2014-2020</a:t>
            </a:r>
          </a:p>
        </p:txBody>
      </p:sp>
      <p:pic>
        <p:nvPicPr>
          <p:cNvPr id="10" name="Picture 9" descr="Untitled-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09972" y="5641139"/>
            <a:ext cx="2555525" cy="86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461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F60E0F-B895-47D7-BBC5-A51EE5327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946322-FD20-4D79-BCBF-ED1228292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DD7A56-121B-4169-B33B-1441E961B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B31CD-F0E3-45EF-AE1E-F8F18B57D692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A9C9D8F-BA65-4859-816D-8A1D9063D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9CE5BBE-5E06-42FD-9B80-CAE9D6FE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505D-AAD4-495E-92BD-435C48A75C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8109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1B731A-1E0E-47F1-8BCD-4782FBEF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A83CE29-1917-436B-B902-98FB11F97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FB43058-1134-4D74-ADC4-F1DEB16F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B31CD-F0E3-45EF-AE1E-F8F18B57D692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597AF2-B467-4659-8F6A-E87DCFC8D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436F4C4-41E3-48A1-A0C0-2AFDD484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505D-AAD4-495E-92BD-435C48A75C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3647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02B359-8D8A-445E-8398-2FE237B78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DFC6AC-7F72-467E-AE40-7D9D6831CE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1B56551-8ED6-4441-BFEA-08976D4F6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416B594-64EB-4F8F-AFE6-66D44B94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B31CD-F0E3-45EF-AE1E-F8F18B57D692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BFF14EF-AE7C-4C15-88D7-B69680A0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08B4DDE-1EF2-4692-87C6-923CD380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505D-AAD4-495E-92BD-435C48A75C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7544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D029CF-7682-49C0-93BF-674B99603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5C0E42D-1A37-4FCC-8D8A-47FEC7A36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DDDA84F-7CCA-49F1-9017-A75A42BD1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D68787F-6A74-419D-8157-BA1789D5C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C71BFD8-779D-4014-98F2-9BEACE4964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0751E41-CC39-499F-8A43-ADD685901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B31CD-F0E3-45EF-AE1E-F8F18B57D692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D234A7E-1B94-4B61-A75F-A5C2D3ACC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A9E0302-99E5-4970-B22C-692DF47E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505D-AAD4-495E-92BD-435C48A75C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07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420BA6-67DC-432D-840A-356F8804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60C5572-5B32-4E94-A03D-F8D504D7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B31CD-F0E3-45EF-AE1E-F8F18B57D692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F63C741-D655-405E-A102-9D19CD33E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7FEB745-F32E-4F1F-B4DC-76A7AD45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505D-AAD4-495E-92BD-435C48A75C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18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BD34224-5C94-40C0-B5E1-4C2C0CB5B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B31CD-F0E3-45EF-AE1E-F8F18B57D692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DDF59C2-790A-43A5-9D07-FD6CEA46A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000B787-3C77-4F43-9763-4251C3D0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505D-AAD4-495E-92BD-435C48A75C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8886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818000-CB1C-4194-88C0-C9426C269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707F8A-6E81-4203-83B5-032A4A5F8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C8FF01A-2C0A-4CE6-9F8A-2A9EEA71B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5FD8AAA-0367-4F9F-93C5-46B825F0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B31CD-F0E3-45EF-AE1E-F8F18B57D692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DA096E2-54F3-4C29-B945-494EBAC94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F61EA9E-A03A-49DB-8011-97EA000F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505D-AAD4-495E-92BD-435C48A75C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8066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2A5456-F5D9-4B57-9EB7-EA58E324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796943A-1BE6-4A5B-9D0E-9903566E63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27783A5-12B4-462F-9003-81D4774D4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C8D650C-DF84-4769-A78B-D804C8417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B31CD-F0E3-45EF-AE1E-F8F18B57D692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C6E7385-6E8A-42B1-A5B7-F65E6B6F1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DCA6763-1346-46C7-90E8-3674AA5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4505D-AAD4-495E-92BD-435C48A75C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1436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0AFBF7-CF3C-481F-A8EF-DA170323B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CA2A162-6A75-42F0-87E4-2829765D6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4114165-02DB-4A41-8186-2C71B0C2D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31CD-F0E3-45EF-AE1E-F8F18B57D692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D2D7CF8-D5C0-4EAF-86EC-02B349918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2A168D4-6B4D-4AB4-B777-BBB222B30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4505D-AAD4-495E-92BD-435C48A75C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640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3050C101-4291-425B-A3D5-79DADF72DAD7}"/>
              </a:ext>
            </a:extLst>
          </p:cNvPr>
          <p:cNvSpPr txBox="1">
            <a:spLocks/>
          </p:cNvSpPr>
          <p:nvPr/>
        </p:nvSpPr>
        <p:spPr>
          <a:xfrm>
            <a:off x="3865418" y="931128"/>
            <a:ext cx="4461164" cy="182605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Adrienne years from Russian side of partnership:</a:t>
            </a:r>
          </a:p>
          <a:p>
            <a:endParaRPr 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BE56C9C-7A26-4E11-B468-3EB69C070FC6}"/>
              </a:ext>
            </a:extLst>
          </p:cNvPr>
          <p:cNvSpPr txBox="1"/>
          <p:nvPr/>
        </p:nvSpPr>
        <p:spPr>
          <a:xfrm>
            <a:off x="3241963" y="4100813"/>
            <a:ext cx="6049819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endParaRPr lang="en-US" sz="1600" b="1" dirty="0"/>
          </a:p>
          <a:p>
            <a:pPr algn="ctr">
              <a:lnSpc>
                <a:spcPts val="1600"/>
              </a:lnSpc>
            </a:pPr>
            <a:endParaRPr lang="en-US" sz="1600" b="1" dirty="0"/>
          </a:p>
          <a:p>
            <a:pPr algn="ctr">
              <a:lnSpc>
                <a:spcPts val="1600"/>
              </a:lnSpc>
            </a:pPr>
            <a:endParaRPr lang="en-US" sz="1600" b="1" dirty="0"/>
          </a:p>
          <a:p>
            <a:pPr algn="ctr">
              <a:lnSpc>
                <a:spcPts val="1600"/>
              </a:lnSpc>
            </a:pPr>
            <a:endParaRPr lang="en-US" sz="1600" b="1" dirty="0"/>
          </a:p>
          <a:p>
            <a:pPr algn="ctr"/>
            <a:r>
              <a:rPr lang="en-US" sz="2000" b="1" dirty="0"/>
              <a:t>Marina Orlova</a:t>
            </a:r>
            <a:r>
              <a:rPr lang="ru-RU" sz="2000" b="1" dirty="0"/>
              <a:t> </a:t>
            </a:r>
            <a:r>
              <a:rPr lang="en-US" sz="2000" b="1" dirty="0"/>
              <a:t>et al. </a:t>
            </a:r>
          </a:p>
          <a:p>
            <a:pPr algn="ctr"/>
            <a:r>
              <a:rPr lang="en-US" sz="2000" b="1" dirty="0"/>
              <a:t>SPBRC RAS, Project Partner-2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C3734F-6BB1-4312-8558-68B3F3099241}"/>
              </a:ext>
            </a:extLst>
          </p:cNvPr>
          <p:cNvSpPr txBox="1"/>
          <p:nvPr/>
        </p:nvSpPr>
        <p:spPr>
          <a:xfrm>
            <a:off x="4036290" y="4218453"/>
            <a:ext cx="4461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ER55 Final seminar</a:t>
            </a:r>
            <a:endParaRPr lang="ru-RU" sz="1600" dirty="0"/>
          </a:p>
          <a:p>
            <a:pPr algn="ctr"/>
            <a:r>
              <a:rPr lang="en-GB" sz="1600" b="1" dirty="0"/>
              <a:t>March, 2022</a:t>
            </a:r>
            <a:endParaRPr lang="ru-RU" sz="1600" dirty="0"/>
          </a:p>
          <a:p>
            <a:pPr algn="ctr"/>
            <a:r>
              <a:rPr lang="en-GB" sz="1600" b="1" dirty="0"/>
              <a:t> </a:t>
            </a:r>
            <a:endParaRPr lang="ru-RU" sz="16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A35A446-2307-4F0E-A21B-9C32584A7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51919" y="2257625"/>
            <a:ext cx="3763549" cy="223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1710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FDDA7F-205F-4F2B-B01E-93858931C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Interactive web deliverables:</a:t>
            </a:r>
            <a:endParaRPr lang="ru-RU" sz="4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A67B57-D67D-445B-AC89-35FA92E7FDB7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725"/>
          <a:stretch/>
        </p:blipFill>
        <p:spPr>
          <a:xfrm>
            <a:off x="5357093" y="1655109"/>
            <a:ext cx="6954979" cy="45424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AA2C4D-C624-4A4C-A190-F669ACE1A7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6364" t="13333" r="24621" b="7744"/>
          <a:stretch/>
        </p:blipFill>
        <p:spPr>
          <a:xfrm>
            <a:off x="240145" y="1514243"/>
            <a:ext cx="5015346" cy="4542492"/>
          </a:xfrm>
          <a:prstGeom prst="rect">
            <a:avLst/>
          </a:prstGeom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xmlns="" id="{96622DC5-5855-40C9-8E8B-76A71721D9D8}"/>
              </a:ext>
            </a:extLst>
          </p:cNvPr>
          <p:cNvSpPr/>
          <p:nvPr/>
        </p:nvSpPr>
        <p:spPr>
          <a:xfrm>
            <a:off x="1796472" y="5163127"/>
            <a:ext cx="494146" cy="4710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051DD8-CD0D-4D32-8D31-7384045DE057}"/>
              </a:ext>
            </a:extLst>
          </p:cNvPr>
          <p:cNvSpPr txBox="1"/>
          <p:nvPr/>
        </p:nvSpPr>
        <p:spPr>
          <a:xfrm>
            <a:off x="11053618" y="6174725"/>
            <a:ext cx="60036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cap="all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20015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9C6BB5-A068-45E3-A746-F2084294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4" y="0"/>
            <a:ext cx="10515600" cy="1325563"/>
          </a:xfrm>
        </p:spPr>
        <p:txBody>
          <a:bodyPr/>
          <a:lstStyle/>
          <a:p>
            <a:r>
              <a:rPr lang="en-US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issues and </a:t>
            </a:r>
            <a:br>
              <a:rPr lang="en-US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monographs:</a:t>
            </a:r>
            <a:endParaRPr lang="ru-RU" sz="4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B24114E-1546-41A8-9A32-52158EC2F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91F586F-F7E5-4CBF-917B-76A2CD3A9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3485" t="8350" r="24318"/>
          <a:stretch/>
        </p:blipFill>
        <p:spPr>
          <a:xfrm>
            <a:off x="221674" y="1183856"/>
            <a:ext cx="4645891" cy="45885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F84AEF7-4455-465D-979E-CBCA774967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424" t="23031" r="50000" b="8283"/>
          <a:stretch/>
        </p:blipFill>
        <p:spPr>
          <a:xfrm>
            <a:off x="4609417" y="0"/>
            <a:ext cx="4432512" cy="40223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9A5CD21-4DB0-4F0F-A66F-788B3866C8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546" t="27743" r="51438" b="9932"/>
          <a:stretch/>
        </p:blipFill>
        <p:spPr>
          <a:xfrm>
            <a:off x="6825673" y="1588654"/>
            <a:ext cx="5366327" cy="4274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A2A9E2-F615-4677-9664-A71A4E111AF2}"/>
              </a:ext>
            </a:extLst>
          </p:cNvPr>
          <p:cNvSpPr txBox="1"/>
          <p:nvPr/>
        </p:nvSpPr>
        <p:spPr>
          <a:xfrm>
            <a:off x="4867565" y="222596"/>
            <a:ext cx="78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19A593-835D-4723-863F-08E7018A8862}"/>
              </a:ext>
            </a:extLst>
          </p:cNvPr>
          <p:cNvSpPr txBox="1"/>
          <p:nvPr/>
        </p:nvSpPr>
        <p:spPr>
          <a:xfrm>
            <a:off x="7825982" y="2218184"/>
            <a:ext cx="78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3A56B0-B7F5-4F10-993D-F8EEC0BD0AEE}"/>
              </a:ext>
            </a:extLst>
          </p:cNvPr>
          <p:cNvSpPr txBox="1"/>
          <p:nvPr/>
        </p:nvSpPr>
        <p:spPr>
          <a:xfrm>
            <a:off x="951346" y="6179694"/>
            <a:ext cx="10326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Almanac of the </a:t>
            </a:r>
            <a:r>
              <a:rPr lang="en-US" dirty="0" err="1"/>
              <a:t>SPbRC</a:t>
            </a:r>
            <a:r>
              <a:rPr lang="en-US" dirty="0"/>
              <a:t> RAS. Series “Ecology and natural resources” Special issue (V1</a:t>
            </a:r>
            <a:r>
              <a:rPr lang="ru-RU" dirty="0"/>
              <a:t> № 1)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72E11B-08B9-4E4B-8810-120CB12C505D}"/>
              </a:ext>
            </a:extLst>
          </p:cNvPr>
          <p:cNvSpPr txBox="1"/>
          <p:nvPr/>
        </p:nvSpPr>
        <p:spPr>
          <a:xfrm>
            <a:off x="11053618" y="5988734"/>
            <a:ext cx="60036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cap="all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40540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E900BB-4216-4936-B7A4-15CA57FAC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63" y="166109"/>
            <a:ext cx="10515600" cy="1325563"/>
          </a:xfrm>
        </p:spPr>
        <p:txBody>
          <a:bodyPr/>
          <a:lstStyle/>
          <a:p>
            <a:r>
              <a:rPr lang="en-US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Guidelines and reports:</a:t>
            </a:r>
            <a:endParaRPr lang="ru-RU" sz="4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0F4E95-4368-487A-8B98-A7208196A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970" t="20337" r="27651" b="1414"/>
          <a:stretch/>
        </p:blipFill>
        <p:spPr>
          <a:xfrm>
            <a:off x="295563" y="1491672"/>
            <a:ext cx="4867564" cy="53663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F9E3D89-0A51-4053-9033-0AB5CCB27C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73073" y="1676400"/>
            <a:ext cx="3713018" cy="499687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BF0F627-0B34-48C8-A1B0-E7A5997C38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5833" t="13872" r="33031" b="11919"/>
          <a:stretch/>
        </p:blipFill>
        <p:spPr>
          <a:xfrm>
            <a:off x="8305800" y="166109"/>
            <a:ext cx="3796145" cy="5089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B96578-31C2-489C-999B-FE412A61B144}"/>
              </a:ext>
            </a:extLst>
          </p:cNvPr>
          <p:cNvSpPr txBox="1"/>
          <p:nvPr/>
        </p:nvSpPr>
        <p:spPr>
          <a:xfrm>
            <a:off x="11053618" y="5988734"/>
            <a:ext cx="60036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cap="all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72868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53E61C-1102-4680-BA63-8A057927F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8" y="33365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findings (more details</a:t>
            </a:r>
            <a:br>
              <a:rPr lang="en-US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other presentation(s))</a:t>
            </a:r>
            <a:br>
              <a:rPr lang="en-US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in Special  issues:</a:t>
            </a:r>
            <a:endParaRPr lang="ru-RU" sz="4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0F838AF-0B0C-4D31-97F9-268F36A01C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090" y="1713149"/>
            <a:ext cx="5760632" cy="43577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AAA988E-EDC3-4EA7-B4D6-B4AE68431EA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873" y="0"/>
            <a:ext cx="5709285" cy="3162300"/>
          </a:xfrm>
          <a:prstGeom prst="rect">
            <a:avLst/>
          </a:prstGeom>
          <a:noFill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E302ED8-9DD7-4B7D-816A-0C80261EBDA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83149" y="2254885"/>
            <a:ext cx="5001895" cy="27546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AD4C70F-4A57-4228-B756-5F1A3D4031DD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393" y="4486696"/>
            <a:ext cx="2488925" cy="2648793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C1D2EFC-0E47-49F5-9D58-67640DB0274B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6477" y="3970921"/>
            <a:ext cx="4754491" cy="29598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CE619E7-3BA2-4309-918C-AEEE4D2A0EF8}"/>
              </a:ext>
            </a:extLst>
          </p:cNvPr>
          <p:cNvSpPr txBox="1"/>
          <p:nvPr/>
        </p:nvSpPr>
        <p:spPr>
          <a:xfrm>
            <a:off x="11053618" y="5988734"/>
            <a:ext cx="60036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cap="all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13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35B06B2-8554-4D14-8B5F-E045A0189C84}"/>
              </a:ext>
            </a:extLst>
          </p:cNvPr>
          <p:cNvSpPr txBox="1"/>
          <p:nvPr/>
        </p:nvSpPr>
        <p:spPr>
          <a:xfrm>
            <a:off x="8902425" y="5137310"/>
            <a:ext cx="3159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See Elena </a:t>
            </a:r>
            <a:r>
              <a:rPr lang="en-US" sz="2400" b="1" dirty="0" err="1">
                <a:solidFill>
                  <a:srgbClr val="FF0000"/>
                </a:solidFill>
              </a:rPr>
              <a:t>Ezhova</a:t>
            </a:r>
            <a:r>
              <a:rPr lang="en-US" sz="2400" b="1" dirty="0">
                <a:solidFill>
                  <a:srgbClr val="FF0000"/>
                </a:solidFill>
              </a:rPr>
              <a:t> et al., presentation for more details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514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F31EFA9-05F7-41CB-8F27-635640D85F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546" t="19663" r="11288" b="19596"/>
          <a:stretch/>
        </p:blipFill>
        <p:spPr>
          <a:xfrm>
            <a:off x="166255" y="101600"/>
            <a:ext cx="11700104" cy="675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0828E0-A069-4214-AF98-E824E71F5A03}"/>
              </a:ext>
            </a:extLst>
          </p:cNvPr>
          <p:cNvSpPr txBox="1"/>
          <p:nvPr/>
        </p:nvSpPr>
        <p:spPr>
          <a:xfrm>
            <a:off x="4184073" y="4426110"/>
            <a:ext cx="7259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117D7"/>
                </a:solidFill>
              </a:rPr>
              <a:t>See </a:t>
            </a:r>
            <a:r>
              <a:rPr lang="en-US" sz="2400" b="1" dirty="0" err="1" smtClean="0">
                <a:solidFill>
                  <a:srgbClr val="F117D7"/>
                </a:solidFill>
              </a:rPr>
              <a:t>Ksenia</a:t>
            </a:r>
            <a:r>
              <a:rPr lang="en-US" sz="2400" b="1" dirty="0" smtClean="0">
                <a:solidFill>
                  <a:srgbClr val="F117D7"/>
                </a:solidFill>
              </a:rPr>
              <a:t> </a:t>
            </a:r>
            <a:r>
              <a:rPr lang="en-US" sz="2400" b="1" dirty="0" err="1">
                <a:solidFill>
                  <a:srgbClr val="F117D7"/>
                </a:solidFill>
              </a:rPr>
              <a:t>Likhacheva</a:t>
            </a:r>
            <a:r>
              <a:rPr lang="en-US" sz="2400" b="1" dirty="0">
                <a:solidFill>
                  <a:srgbClr val="F117D7"/>
                </a:solidFill>
              </a:rPr>
              <a:t> </a:t>
            </a:r>
            <a:r>
              <a:rPr lang="en-US" sz="2400" b="1" dirty="0" smtClean="0">
                <a:solidFill>
                  <a:srgbClr val="F117D7"/>
                </a:solidFill>
              </a:rPr>
              <a:t>and </a:t>
            </a:r>
            <a:r>
              <a:rPr lang="en-US" sz="2400" b="1" dirty="0" err="1" smtClean="0">
                <a:solidFill>
                  <a:srgbClr val="F117D7"/>
                </a:solidFill>
              </a:rPr>
              <a:t>Valentina</a:t>
            </a:r>
            <a:r>
              <a:rPr lang="en-US" sz="2400" b="1" dirty="0" smtClean="0">
                <a:solidFill>
                  <a:srgbClr val="F117D7"/>
                </a:solidFill>
              </a:rPr>
              <a:t> </a:t>
            </a:r>
            <a:r>
              <a:rPr lang="en-US" sz="2400" b="1" dirty="0" err="1" smtClean="0">
                <a:solidFill>
                  <a:srgbClr val="F117D7"/>
                </a:solidFill>
              </a:rPr>
              <a:t>Kotelnikova</a:t>
            </a:r>
            <a:r>
              <a:rPr lang="en-US" sz="2400" b="1" dirty="0" smtClean="0">
                <a:solidFill>
                  <a:srgbClr val="F117D7"/>
                </a:solidFill>
              </a:rPr>
              <a:t> presentation </a:t>
            </a:r>
            <a:r>
              <a:rPr lang="en-US" sz="2400" b="1" dirty="0">
                <a:solidFill>
                  <a:srgbClr val="F117D7"/>
                </a:solidFill>
              </a:rPr>
              <a:t>for more details</a:t>
            </a:r>
            <a:endParaRPr lang="ru-RU" sz="2400" b="1" dirty="0">
              <a:solidFill>
                <a:srgbClr val="F117D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C02793-D4C4-4DE9-89A7-5743CB59F4F4}"/>
              </a:ext>
            </a:extLst>
          </p:cNvPr>
          <p:cNvSpPr txBox="1"/>
          <p:nvPr/>
        </p:nvSpPr>
        <p:spPr>
          <a:xfrm>
            <a:off x="9889836" y="5734388"/>
            <a:ext cx="60036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cap="all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61471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DCIM\446_2708\IMG_9287.JPG">
            <a:extLst>
              <a:ext uri="{FF2B5EF4-FFF2-40B4-BE49-F238E27FC236}">
                <a16:creationId xmlns:a16="http://schemas.microsoft.com/office/drawing/2014/main" xmlns="" id="{E02C07B5-63B7-43B5-BFA2-09E6BE83C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36" y="-863600"/>
            <a:ext cx="12182764" cy="913707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BA178E-8134-4FF4-9394-D445C14B62A3}"/>
              </a:ext>
            </a:extLst>
          </p:cNvPr>
          <p:cNvSpPr txBox="1"/>
          <p:nvPr/>
        </p:nvSpPr>
        <p:spPr>
          <a:xfrm>
            <a:off x="2603500" y="1193800"/>
            <a:ext cx="737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Thank you for your attention!</a:t>
            </a:r>
            <a:endParaRPr lang="ru-RU" sz="36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454" y="2636108"/>
            <a:ext cx="4003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also presentation by Mikhail </a:t>
            </a:r>
            <a:r>
              <a:rPr lang="en-US" dirty="0" err="1" smtClean="0"/>
              <a:t>Verevkin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9528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52E767-59D7-49AC-9E56-F0270DF15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Briefly</a:t>
            </a:r>
            <a:r>
              <a:rPr lang="ru-RU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what the ER55 was for us:</a:t>
            </a:r>
            <a:endParaRPr lang="ru-RU" sz="4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F28B7D-8EC8-4C5B-9676-20CE2BC83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This was scientific co-operation has been lasted for 3 years and accompanied with additional positive side effects.</a:t>
            </a:r>
          </a:p>
          <a:p>
            <a:r>
              <a:rPr lang="en-US" dirty="0"/>
              <a:t>Intensive and extensive fieldwork aimed </a:t>
            </a:r>
            <a:r>
              <a:rPr lang="en-US" b="1" dirty="0">
                <a:solidFill>
                  <a:srgbClr val="FF0000"/>
                </a:solidFill>
              </a:rPr>
              <a:t>to get data with certain resolution </a:t>
            </a:r>
            <a:r>
              <a:rPr lang="en-US" dirty="0"/>
              <a:t>– the first experience in Russian side of EGOF space.</a:t>
            </a:r>
          </a:p>
          <a:p>
            <a:r>
              <a:rPr lang="en-US" dirty="0"/>
              <a:t>The project and current situation has encouraged to establish own </a:t>
            </a:r>
            <a:r>
              <a:rPr lang="en-US" dirty="0" err="1"/>
              <a:t>geinformational</a:t>
            </a:r>
            <a:r>
              <a:rPr lang="en-US" dirty="0"/>
              <a:t> space (portal) in </a:t>
            </a:r>
            <a:r>
              <a:rPr lang="en-US" dirty="0" err="1"/>
              <a:t>SPbRC</a:t>
            </a:r>
            <a:r>
              <a:rPr lang="en-US" dirty="0"/>
              <a:t> RAS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ru-RU" b="1" dirty="0">
                <a:solidFill>
                  <a:srgbClr val="FF0000"/>
                </a:solidFill>
              </a:rPr>
              <a:t>«Наследие, Город, Человек и Природа») </a:t>
            </a:r>
            <a:r>
              <a:rPr lang="en-US" dirty="0"/>
              <a:t>including thematic division “Man and Nature” based of ER55’s conceptual ideas and </a:t>
            </a:r>
            <a:r>
              <a:rPr lang="en-US" dirty="0" err="1"/>
              <a:t>rissian</a:t>
            </a:r>
            <a:r>
              <a:rPr lang="en-US" dirty="0"/>
              <a:t> data collected for 2019-2022</a:t>
            </a:r>
          </a:p>
          <a:p>
            <a:r>
              <a:rPr lang="en-US" dirty="0"/>
              <a:t>Development of outputs </a:t>
            </a:r>
            <a:r>
              <a:rPr lang="en-US" b="1" dirty="0">
                <a:solidFill>
                  <a:srgbClr val="FF0000"/>
                </a:solidFill>
              </a:rPr>
              <a:t>has continued the earlier Cross-border co-operative efforts </a:t>
            </a:r>
            <a:r>
              <a:rPr lang="en-US" dirty="0"/>
              <a:t>(TOPCONS, ENPI CBC, Russia-South-east Finland)</a:t>
            </a:r>
          </a:p>
          <a:p>
            <a:r>
              <a:rPr lang="en-US" b="1" dirty="0">
                <a:solidFill>
                  <a:srgbClr val="FF0000"/>
                </a:solidFill>
              </a:rPr>
              <a:t>New findings and scientific data = underpinning to ecosystem structure and functioning and its change over time and under various driving forces– central point of the project!</a:t>
            </a:r>
          </a:p>
          <a:p>
            <a:r>
              <a:rPr lang="en-US" dirty="0"/>
              <a:t>It was new experience in </a:t>
            </a:r>
            <a:r>
              <a:rPr lang="en-US" b="1" dirty="0">
                <a:solidFill>
                  <a:srgbClr val="FF0000"/>
                </a:solidFill>
              </a:rPr>
              <a:t>contribution to our future </a:t>
            </a:r>
            <a:r>
              <a:rPr lang="en-US" dirty="0"/>
              <a:t>– videos for </a:t>
            </a:r>
            <a:r>
              <a:rPr lang="en-US" b="1" dirty="0">
                <a:solidFill>
                  <a:srgbClr val="FF0000"/>
                </a:solidFill>
              </a:rPr>
              <a:t>two young age categories of common peoples and educational community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86B404-BBD9-45B3-98EC-799C85BB6741}"/>
              </a:ext>
            </a:extLst>
          </p:cNvPr>
          <p:cNvSpPr txBox="1"/>
          <p:nvPr/>
        </p:nvSpPr>
        <p:spPr>
          <a:xfrm>
            <a:off x="11053618" y="5988734"/>
            <a:ext cx="60036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cap="all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51213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161991-B0A0-44AF-83D4-F4BB0659B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45" y="609239"/>
            <a:ext cx="11589327" cy="315912"/>
          </a:xfrm>
        </p:spPr>
        <p:txBody>
          <a:bodyPr>
            <a:normAutofit fontScale="90000"/>
          </a:bodyPr>
          <a:lstStyle/>
          <a:p>
            <a:r>
              <a:rPr lang="en-US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fieldwork  for landscape mapping and modelling (from </a:t>
            </a:r>
            <a:r>
              <a:rPr lang="en-US" sz="4000" b="1" cap="all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Kaskela</a:t>
            </a:r>
            <a:r>
              <a:rPr lang="en-US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2017 till September 2021)</a:t>
            </a:r>
            <a:endParaRPr lang="ru-RU" sz="4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30EBC3-857F-4310-920B-E1538B3CC726}"/>
              </a:ext>
            </a:extLst>
          </p:cNvPr>
          <p:cNvSpPr txBox="1"/>
          <p:nvPr/>
        </p:nvSpPr>
        <p:spPr>
          <a:xfrm>
            <a:off x="637309" y="1366550"/>
            <a:ext cx="188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2AA771-EB76-4A70-A4D2-C85E6B70BB50}"/>
              </a:ext>
            </a:extLst>
          </p:cNvPr>
          <p:cNvSpPr txBox="1"/>
          <p:nvPr/>
        </p:nvSpPr>
        <p:spPr>
          <a:xfrm>
            <a:off x="7361382" y="1327395"/>
            <a:ext cx="278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achieved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B452D1F-2D21-4220-8CBC-65F488D0D2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1806" y="1696727"/>
            <a:ext cx="5866741" cy="41497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7ADF26-49BD-47A5-8E4C-0234D3BE61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83455" y="1696727"/>
            <a:ext cx="5817164" cy="4051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5375932-D9C5-4A97-A649-EC6DBDA6B591}"/>
              </a:ext>
            </a:extLst>
          </p:cNvPr>
          <p:cNvSpPr txBox="1"/>
          <p:nvPr/>
        </p:nvSpPr>
        <p:spPr>
          <a:xfrm>
            <a:off x="452582" y="5879429"/>
            <a:ext cx="10991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Quantitative samples only: from highly aggregated sampling to “resolution-based” sampling, accompanied with photo and </a:t>
            </a:r>
            <a:r>
              <a:rPr lang="en-US" sz="2400" b="1" dirty="0" err="1">
                <a:solidFill>
                  <a:srgbClr val="FF0000"/>
                </a:solidFill>
              </a:rPr>
              <a:t>videodocumenting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27E8489-1712-4162-8340-6D24BBB8BC22}"/>
              </a:ext>
            </a:extLst>
          </p:cNvPr>
          <p:cNvSpPr txBox="1"/>
          <p:nvPr/>
        </p:nvSpPr>
        <p:spPr>
          <a:xfrm>
            <a:off x="11053618" y="5988734"/>
            <a:ext cx="60036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cap="all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38356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8A052A-B079-4F7B-B752-C39EDB15B4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3444" y="-17930"/>
            <a:ext cx="9847437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4CCC148-3823-448B-9330-6AC15CFBA9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76943" y="-17930"/>
            <a:ext cx="2899136" cy="21446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8CCDC0B-B476-4EAF-8A33-65FB3D43AA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54415" y="2373259"/>
            <a:ext cx="2981036" cy="2095224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1E9B178D-AE25-4D12-93E4-068AFC7DB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059092" y="1952195"/>
            <a:ext cx="1969009" cy="45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DDBBDD-1FFA-4DF1-B992-EBFE24F5D2B9}"/>
              </a:ext>
            </a:extLst>
          </p:cNvPr>
          <p:cNvSpPr txBox="1"/>
          <p:nvPr/>
        </p:nvSpPr>
        <p:spPr>
          <a:xfrm>
            <a:off x="3191216" y="5255204"/>
            <a:ext cx="5740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Observation point with benthos sampling (1-4 sample per point) 2019-2021 – totally ~ 450; resolution ca 2000 m.</a:t>
            </a:r>
          </a:p>
          <a:p>
            <a:r>
              <a:rPr lang="en-US" b="1" dirty="0">
                <a:solidFill>
                  <a:srgbClr val="FF0000"/>
                </a:solidFill>
              </a:rPr>
              <a:t>2012-2014 – 72 observation points; resolution up to 50000m between subareas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239D8FA-108E-41B0-859C-884B6A0843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301332" y="4637017"/>
            <a:ext cx="2981036" cy="21086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54497F5-FB42-4A20-A5D6-36DF2F83FAE1}"/>
              </a:ext>
            </a:extLst>
          </p:cNvPr>
          <p:cNvSpPr txBox="1"/>
          <p:nvPr/>
        </p:nvSpPr>
        <p:spPr>
          <a:xfrm>
            <a:off x="9387238" y="5993868"/>
            <a:ext cx="165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TOPCONS 2012-2014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9D2052-D3B2-4B41-B0B0-345067B266B9}"/>
              </a:ext>
            </a:extLst>
          </p:cNvPr>
          <p:cNvSpPr txBox="1"/>
          <p:nvPr/>
        </p:nvSpPr>
        <p:spPr>
          <a:xfrm>
            <a:off x="4133850" y="323850"/>
            <a:ext cx="89535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RU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D96FD0-6001-4A90-BC1E-3B55AC76839A}"/>
              </a:ext>
            </a:extLst>
          </p:cNvPr>
          <p:cNvSpPr txBox="1"/>
          <p:nvPr/>
        </p:nvSpPr>
        <p:spPr>
          <a:xfrm>
            <a:off x="10964141" y="198562"/>
            <a:ext cx="89535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B966549-C6AB-4059-A2BD-3F7CA60B2186}"/>
              </a:ext>
            </a:extLst>
          </p:cNvPr>
          <p:cNvSpPr txBox="1"/>
          <p:nvPr/>
        </p:nvSpPr>
        <p:spPr>
          <a:xfrm>
            <a:off x="9387238" y="2579340"/>
            <a:ext cx="89535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EST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FE19730-B503-4D97-9229-51B1825A2F16}"/>
              </a:ext>
            </a:extLst>
          </p:cNvPr>
          <p:cNvSpPr txBox="1"/>
          <p:nvPr/>
        </p:nvSpPr>
        <p:spPr>
          <a:xfrm>
            <a:off x="11053618" y="5988734"/>
            <a:ext cx="60036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cap="all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5881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128F0F-925A-48DA-8D8C-10E3B75B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6293"/>
          </a:xfrm>
        </p:spPr>
        <p:txBody>
          <a:bodyPr>
            <a:normAutofit fontScale="90000"/>
          </a:bodyPr>
          <a:lstStyle/>
          <a:p>
            <a:r>
              <a:rPr lang="en-US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constituent of results – data obtained from extensive targeted fieldwork</a:t>
            </a:r>
            <a:endParaRPr lang="ru-RU" sz="4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7F5E55-2822-48A4-A06E-5B8A715E8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382" y="1300524"/>
            <a:ext cx="10515600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Data obtained from targeted fieldwork during the project lasts and before, combined with environmental information (description and measurements), remote sensing data (visualization of sea uses) 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Files with field data on each locality investigated </a:t>
            </a:r>
            <a:r>
              <a:rPr lang="en-US" dirty="0"/>
              <a:t>(contain all measurements and description and information on samples collected (+, excel </a:t>
            </a:r>
            <a:r>
              <a:rPr lang="en-US" dirty="0" err="1"/>
              <a:t>phormat</a:t>
            </a:r>
            <a:r>
              <a:rPr lang="en-US" dirty="0"/>
              <a:t>) (resolution 2000 m in Russian side of partnership); </a:t>
            </a:r>
            <a:r>
              <a:rPr lang="en-US" dirty="0">
                <a:solidFill>
                  <a:srgbClr val="0070C0"/>
                </a:solidFill>
              </a:rPr>
              <a:t>addition if id number </a:t>
            </a:r>
            <a:r>
              <a:rPr lang="en-US" dirty="0" err="1">
                <a:solidFill>
                  <a:srgbClr val="0070C0"/>
                </a:solidFill>
              </a:rPr>
              <a:t>fpr</a:t>
            </a:r>
            <a:r>
              <a:rPr lang="en-US" dirty="0">
                <a:solidFill>
                  <a:srgbClr val="0070C0"/>
                </a:solidFill>
              </a:rPr>
              <a:t> each locality can wrap this file with other </a:t>
            </a:r>
            <a:r>
              <a:rPr lang="en-US" dirty="0" err="1">
                <a:solidFill>
                  <a:srgbClr val="0070C0"/>
                </a:solidFill>
              </a:rPr>
              <a:t>Excell</a:t>
            </a:r>
            <a:r>
              <a:rPr lang="en-US" dirty="0">
                <a:solidFill>
                  <a:srgbClr val="0070C0"/>
                </a:solidFill>
              </a:rPr>
              <a:t> tables with biotic data listed below</a:t>
            </a:r>
          </a:p>
          <a:p>
            <a:pPr>
              <a:buFontTx/>
              <a:buChar char="-"/>
            </a:pPr>
            <a:r>
              <a:rPr lang="en-US" dirty="0"/>
              <a:t>Benthos and periphyton, including macroalgae and vascular plants from quantitative samples with required minimum of environmental data (exchange) (+ for 2+1 years, harmonized excel formats – narrow or wide) (2000m)</a:t>
            </a:r>
          </a:p>
          <a:p>
            <a:pPr>
              <a:buFontTx/>
              <a:buChar char="-"/>
            </a:pPr>
            <a:r>
              <a:rPr lang="en-US" dirty="0"/>
              <a:t>Separate data on macrophytes (?? harmonized excel formats – narrow or wide - Luba)</a:t>
            </a:r>
          </a:p>
          <a:p>
            <a:pPr>
              <a:buFontTx/>
              <a:buChar char="-"/>
            </a:pPr>
            <a:r>
              <a:rPr lang="en-US" dirty="0"/>
              <a:t>Data on quantitative sampling of coastal fishes ( characterization of fish grounds) (+ for 2+1 years, harmonized excel formats – narrow or wide)</a:t>
            </a:r>
          </a:p>
          <a:p>
            <a:pPr>
              <a:buFontTx/>
              <a:buChar char="-"/>
            </a:pPr>
            <a:r>
              <a:rPr lang="en-US" dirty="0"/>
              <a:t>Data on quantitative samples of targeted (meroplankton) and common zooplankton (interannual, seasonal variation) (+)</a:t>
            </a:r>
          </a:p>
          <a:p>
            <a:pPr>
              <a:buFontTx/>
              <a:buChar char="-"/>
            </a:pPr>
            <a:r>
              <a:rPr lang="en-US" dirty="0"/>
              <a:t>Data on quantitative samples of phytoplankton and common phytoplankton (interannual, seasonal variation) (+?)</a:t>
            </a:r>
          </a:p>
          <a:p>
            <a:pPr>
              <a:buFontTx/>
              <a:buChar char="-"/>
            </a:pPr>
            <a:r>
              <a:rPr lang="en-US" dirty="0"/>
              <a:t>Data on sedimentological analyses (2000 m with excluding hard substrata localities) (+)</a:t>
            </a:r>
          </a:p>
          <a:p>
            <a:pPr>
              <a:buFontTx/>
              <a:buChar char="-"/>
            </a:pPr>
            <a:r>
              <a:rPr lang="en-US" dirty="0" err="1"/>
              <a:t>Photodocumenting</a:t>
            </a:r>
            <a:r>
              <a:rPr lang="en-US" dirty="0"/>
              <a:t> (spatial data) (two types of storage) (2000 m)</a:t>
            </a:r>
          </a:p>
          <a:p>
            <a:pPr>
              <a:buFontTx/>
              <a:buChar char="-"/>
            </a:pPr>
            <a:r>
              <a:rPr lang="en-US" dirty="0"/>
              <a:t>Satellite data (directory as </a:t>
            </a:r>
            <a:r>
              <a:rPr lang="en-US" dirty="0" err="1"/>
              <a:t>Excell</a:t>
            </a:r>
            <a:r>
              <a:rPr lang="en-US" dirty="0"/>
              <a:t> table and files of miniatures and accompanying information)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53E5D1F-FDBB-4376-97EF-0FA7B60C9E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35372" y="4552949"/>
            <a:ext cx="3907246" cy="2197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3C4557-8720-4338-9106-E9746B11E641}"/>
              </a:ext>
            </a:extLst>
          </p:cNvPr>
          <p:cNvSpPr txBox="1"/>
          <p:nvPr/>
        </p:nvSpPr>
        <p:spPr>
          <a:xfrm>
            <a:off x="553331" y="4843149"/>
            <a:ext cx="7482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further perspectives: </a:t>
            </a:r>
          </a:p>
          <a:p>
            <a:r>
              <a:rPr lang="en-US" dirty="0"/>
              <a:t>Data on express analyze of recreational value of localities </a:t>
            </a:r>
          </a:p>
          <a:p>
            <a:r>
              <a:rPr lang="en-US" dirty="0"/>
              <a:t>with use of express microbiological sampling and see in 25</a:t>
            </a:r>
            <a:r>
              <a:rPr lang="en-US" baseline="30000" dirty="0"/>
              <a:t>th</a:t>
            </a:r>
            <a:r>
              <a:rPr lang="en-US" dirty="0"/>
              <a:t>  slide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5538A6-4BEE-4698-992B-DD3E8B323122}"/>
              </a:ext>
            </a:extLst>
          </p:cNvPr>
          <p:cNvSpPr txBox="1"/>
          <p:nvPr/>
        </p:nvSpPr>
        <p:spPr>
          <a:xfrm>
            <a:off x="-125424" y="5737274"/>
            <a:ext cx="370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Express method: tested in 2021 field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D0F2FF6-1C1D-4A8F-9B42-183C84DFD89E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865735" y="5758036"/>
            <a:ext cx="680284" cy="945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8DB4485-9821-4D9C-87C8-C2CEF1955082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654909" y="5737274"/>
            <a:ext cx="553457" cy="859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28A8CD4-254A-4C54-BB9C-702D3AFFCE7D}"/>
              </a:ext>
            </a:extLst>
          </p:cNvPr>
          <p:cNvSpPr txBox="1"/>
          <p:nvPr/>
        </p:nvSpPr>
        <p:spPr>
          <a:xfrm>
            <a:off x="5515470" y="5671984"/>
            <a:ext cx="3166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Scores for heterotrophic bacteria, molt and yeasts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04D7F7-872F-43E6-985D-B8EAAE6D7BCB}"/>
              </a:ext>
            </a:extLst>
          </p:cNvPr>
          <p:cNvSpPr txBox="1"/>
          <p:nvPr/>
        </p:nvSpPr>
        <p:spPr>
          <a:xfrm>
            <a:off x="11509151" y="6131372"/>
            <a:ext cx="60036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cap="all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1839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4974B86-57D1-4434-AD51-EB26FEBD1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24519" y="240145"/>
            <a:ext cx="8926993" cy="593681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A4BBE1-9F7C-451B-B1CA-20557CE8E1C8}"/>
              </a:ext>
            </a:extLst>
          </p:cNvPr>
          <p:cNvSpPr txBox="1"/>
          <p:nvPr/>
        </p:nvSpPr>
        <p:spPr>
          <a:xfrm>
            <a:off x="174187" y="742015"/>
            <a:ext cx="239990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Interannual variability</a:t>
            </a:r>
          </a:p>
          <a:p>
            <a:endParaRPr lang="en-US" dirty="0"/>
          </a:p>
          <a:p>
            <a:r>
              <a:rPr lang="en-US" dirty="0"/>
              <a:t>Repetitive benthos and other biological  sampling at selected localities (various habitats and position in gradients)  with including sampling of plankton communities</a:t>
            </a:r>
          </a:p>
          <a:p>
            <a:endParaRPr lang="en-US" dirty="0"/>
          </a:p>
          <a:p>
            <a:r>
              <a:rPr lang="en-US" dirty="0"/>
              <a:t>Time of sampling – August-September (settlement of juveniles of </a:t>
            </a:r>
            <a:r>
              <a:rPr lang="en-US" dirty="0" err="1"/>
              <a:t>byphasic</a:t>
            </a:r>
            <a:r>
              <a:rPr lang="en-US" dirty="0"/>
              <a:t> species)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CAFF2D3-D15E-4660-AFC6-C898EE033AEE}"/>
              </a:ext>
            </a:extLst>
          </p:cNvPr>
          <p:cNvSpPr/>
          <p:nvPr/>
        </p:nvSpPr>
        <p:spPr>
          <a:xfrm>
            <a:off x="8349673" y="1366643"/>
            <a:ext cx="489528" cy="286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1C83870-3CAC-4A65-AEF5-67A28A8189CA}"/>
              </a:ext>
            </a:extLst>
          </p:cNvPr>
          <p:cNvSpPr/>
          <p:nvPr/>
        </p:nvSpPr>
        <p:spPr>
          <a:xfrm>
            <a:off x="11097491" y="1509807"/>
            <a:ext cx="489528" cy="286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71BB8B4-9F9A-44DF-B709-246B827E060B}"/>
              </a:ext>
            </a:extLst>
          </p:cNvPr>
          <p:cNvSpPr/>
          <p:nvPr/>
        </p:nvSpPr>
        <p:spPr>
          <a:xfrm>
            <a:off x="7860145" y="2493141"/>
            <a:ext cx="489528" cy="286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A7F00EC-E7DD-4DCE-AA7D-78498CA69FF6}"/>
              </a:ext>
            </a:extLst>
          </p:cNvPr>
          <p:cNvSpPr/>
          <p:nvPr/>
        </p:nvSpPr>
        <p:spPr>
          <a:xfrm>
            <a:off x="7860145" y="3142672"/>
            <a:ext cx="489528" cy="286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F271D8E-F6E9-4502-93BA-2F951C4CF0EB}"/>
              </a:ext>
            </a:extLst>
          </p:cNvPr>
          <p:cNvSpPr/>
          <p:nvPr/>
        </p:nvSpPr>
        <p:spPr>
          <a:xfrm>
            <a:off x="6918037" y="3285836"/>
            <a:ext cx="489528" cy="286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69176C8-A784-4536-A38F-7D34723C19E7}"/>
              </a:ext>
            </a:extLst>
          </p:cNvPr>
          <p:cNvSpPr/>
          <p:nvPr/>
        </p:nvSpPr>
        <p:spPr>
          <a:xfrm>
            <a:off x="6673273" y="2856344"/>
            <a:ext cx="489528" cy="286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F790C50-5ED7-48B5-A1DB-527E427877D0}"/>
              </a:ext>
            </a:extLst>
          </p:cNvPr>
          <p:cNvSpPr/>
          <p:nvPr/>
        </p:nvSpPr>
        <p:spPr>
          <a:xfrm>
            <a:off x="6471477" y="1796135"/>
            <a:ext cx="489528" cy="286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BF4143B-63D6-4B8F-9AED-93DC2DC7A78C}"/>
              </a:ext>
            </a:extLst>
          </p:cNvPr>
          <p:cNvSpPr/>
          <p:nvPr/>
        </p:nvSpPr>
        <p:spPr>
          <a:xfrm>
            <a:off x="5851236" y="2082463"/>
            <a:ext cx="489528" cy="286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D3C6C1C-0EC9-40D8-B703-CD23EF9402EF}"/>
              </a:ext>
            </a:extLst>
          </p:cNvPr>
          <p:cNvSpPr/>
          <p:nvPr/>
        </p:nvSpPr>
        <p:spPr>
          <a:xfrm>
            <a:off x="5851236" y="874976"/>
            <a:ext cx="489528" cy="286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E80875B-D441-47CA-826C-B8844013D8C0}"/>
              </a:ext>
            </a:extLst>
          </p:cNvPr>
          <p:cNvSpPr/>
          <p:nvPr/>
        </p:nvSpPr>
        <p:spPr>
          <a:xfrm>
            <a:off x="4341092" y="5089236"/>
            <a:ext cx="489528" cy="286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8CC30A6-EEEC-493A-86CB-34D81AFC8880}"/>
              </a:ext>
            </a:extLst>
          </p:cNvPr>
          <p:cNvSpPr/>
          <p:nvPr/>
        </p:nvSpPr>
        <p:spPr>
          <a:xfrm>
            <a:off x="5606472" y="4489210"/>
            <a:ext cx="489528" cy="286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E2F3CDC-65E8-49A0-B563-D15B8319A23A}"/>
              </a:ext>
            </a:extLst>
          </p:cNvPr>
          <p:cNvSpPr/>
          <p:nvPr/>
        </p:nvSpPr>
        <p:spPr>
          <a:xfrm>
            <a:off x="5227782" y="4045527"/>
            <a:ext cx="489528" cy="286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3547A5FB-9185-49A0-AFED-90FAAEE1FBD1}"/>
              </a:ext>
            </a:extLst>
          </p:cNvPr>
          <p:cNvSpPr/>
          <p:nvPr/>
        </p:nvSpPr>
        <p:spPr>
          <a:xfrm>
            <a:off x="5097568" y="3153473"/>
            <a:ext cx="489528" cy="286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94705D4-50ED-445F-89B6-ECDD005A6712}"/>
              </a:ext>
            </a:extLst>
          </p:cNvPr>
          <p:cNvSpPr txBox="1"/>
          <p:nvPr/>
        </p:nvSpPr>
        <p:spPr>
          <a:xfrm>
            <a:off x="11053618" y="5988734"/>
            <a:ext cx="60036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cap="all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09858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9FA4622-8FAF-4727-8EB8-5272E0544DF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0036" y="78502"/>
            <a:ext cx="8321964" cy="6325322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F33BFEA-71D0-470A-B455-C121FD027B6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74642" y="454176"/>
            <a:ext cx="3436995" cy="2686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95149E-20D1-4D37-AEA1-F5A9B0270280}"/>
              </a:ext>
            </a:extLst>
          </p:cNvPr>
          <p:cNvSpPr txBox="1"/>
          <p:nvPr/>
        </p:nvSpPr>
        <p:spPr>
          <a:xfrm>
            <a:off x="456998" y="735955"/>
            <a:ext cx="236450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Sampling site established  for </a:t>
            </a:r>
            <a:r>
              <a:rPr lang="en-US" sz="28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seasonal observations </a:t>
            </a:r>
            <a:r>
              <a:rPr lang="en-US" dirty="0">
                <a:solidFill>
                  <a:srgbClr val="FF0000"/>
                </a:solidFill>
              </a:rPr>
              <a:t>(March| April-November)</a:t>
            </a:r>
            <a:r>
              <a:rPr lang="en-US" dirty="0"/>
              <a:t>on environment conditions and their dynamics and for biological sampling (phytoplankton (microalgae and cyanobacteria) and zooplankton (holoplankton and dispersal stages of key benthic organisms) and </a:t>
            </a:r>
            <a:r>
              <a:rPr lang="en-US" dirty="0" err="1"/>
              <a:t>macrozoobenthos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E72DB47-912E-45BA-BB4A-A5E0CA9904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7309" t="21235" r="24470" b="29024"/>
          <a:stretch/>
        </p:blipFill>
        <p:spPr>
          <a:xfrm>
            <a:off x="2821507" y="3140371"/>
            <a:ext cx="5879148" cy="3411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C60158E-2AC9-42D9-8D04-93496001E3A2}"/>
              </a:ext>
            </a:extLst>
          </p:cNvPr>
          <p:cNvSpPr txBox="1"/>
          <p:nvPr/>
        </p:nvSpPr>
        <p:spPr>
          <a:xfrm>
            <a:off x="11065164" y="6330479"/>
            <a:ext cx="60036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cap="all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63107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0E673D-3F35-4985-B761-051692C9F8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3149496-7E05-4EBA-B476-1C2CAAD8DE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31818" b="54882"/>
          <a:stretch/>
        </p:blipFill>
        <p:spPr>
          <a:xfrm>
            <a:off x="0" y="0"/>
            <a:ext cx="8312727" cy="3094182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737E0662-48A2-419D-9177-3FDE963971B1}"/>
              </a:ext>
            </a:extLst>
          </p:cNvPr>
          <p:cNvSpPr/>
          <p:nvPr/>
        </p:nvSpPr>
        <p:spPr>
          <a:xfrm>
            <a:off x="2105891" y="2493819"/>
            <a:ext cx="2890981" cy="2707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2F9DE3-694B-4DD4-8E52-407DFA46F6C6}"/>
              </a:ext>
            </a:extLst>
          </p:cNvPr>
          <p:cNvSpPr txBox="1"/>
          <p:nvPr/>
        </p:nvSpPr>
        <p:spPr>
          <a:xfrm>
            <a:off x="91209" y="92748"/>
            <a:ext cx="78232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Set of thematic underwater and </a:t>
            </a:r>
            <a:r>
              <a:rPr lang="en-US" sz="3600" dirty="0" err="1"/>
              <a:t>samples’photos</a:t>
            </a:r>
            <a:r>
              <a:rPr lang="en-US" sz="3600" dirty="0"/>
              <a:t>, combined into specific ppt. files with separate sections for each locality (observation point) instead of hundreds of photos for use in RU side of partnership</a:t>
            </a:r>
            <a:endParaRPr lang="ru-RU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2CFBE4-360D-4354-983E-3E850583129A}"/>
              </a:ext>
            </a:extLst>
          </p:cNvPr>
          <p:cNvSpPr txBox="1"/>
          <p:nvPr/>
        </p:nvSpPr>
        <p:spPr>
          <a:xfrm>
            <a:off x="11053618" y="5988734"/>
            <a:ext cx="60036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cap="all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62864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1A8E4B-AA30-4AF2-B16E-9189ADFB5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 creation of local geo</a:t>
            </a:r>
            <a:r>
              <a:rPr lang="ru-RU" sz="28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informational space for cultural, scientific and educational communities and common peoples in SPBRC RAS and in the Region (perspective)</a:t>
            </a:r>
            <a:endParaRPr lang="ru-RU" sz="28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D6DAD19-DBD2-4064-8D10-99680AA77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60" y="1842436"/>
            <a:ext cx="1083656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Divisions:</a:t>
            </a:r>
          </a:p>
          <a:p>
            <a:pPr marL="0" indent="0">
              <a:buNone/>
            </a:pPr>
            <a:r>
              <a:rPr lang="en-US" dirty="0"/>
              <a:t>HERITAGE|</a:t>
            </a:r>
            <a:r>
              <a:rPr lang="ru-RU" dirty="0"/>
              <a:t>НАСЛЕДИЕ</a:t>
            </a:r>
            <a:r>
              <a:rPr lang="en-US" dirty="0"/>
              <a:t>	</a:t>
            </a:r>
            <a:r>
              <a:rPr lang="ru-RU" dirty="0"/>
              <a:t>         </a:t>
            </a:r>
            <a:r>
              <a:rPr lang="en-US" dirty="0"/>
              <a:t>CITY| </a:t>
            </a:r>
            <a:r>
              <a:rPr lang="ru-RU" dirty="0"/>
              <a:t>ГОРОД</a:t>
            </a:r>
            <a:r>
              <a:rPr lang="en-US" dirty="0"/>
              <a:t>		MAN @ NATURE| </a:t>
            </a:r>
            <a:r>
              <a:rPr lang="ru-RU" dirty="0"/>
              <a:t>									ЧЕЛОВЕК И ПРИРОДА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Рисунок2.jpg">
            <a:extLst>
              <a:ext uri="{FF2B5EF4-FFF2-40B4-BE49-F238E27FC236}">
                <a16:creationId xmlns:a16="http://schemas.microsoft.com/office/drawing/2014/main" xmlns="" id="{5752113A-9C76-4F72-A5C0-3ABBA353D2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7850" y="3120486"/>
            <a:ext cx="2574985" cy="1795237"/>
          </a:xfrm>
          <a:prstGeom prst="rect">
            <a:avLst/>
          </a:prstGeom>
        </p:spPr>
      </p:pic>
      <p:pic>
        <p:nvPicPr>
          <p:cNvPr id="5" name="Рисунок 4" descr="Главное здание Академмии наук и Кунсткамера.jpg">
            <a:extLst>
              <a:ext uri="{FF2B5EF4-FFF2-40B4-BE49-F238E27FC236}">
                <a16:creationId xmlns:a16="http://schemas.microsoft.com/office/drawing/2014/main" xmlns="" id="{313A3982-DE3D-43A9-AFB0-A292ED8B69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7850" y="5017601"/>
            <a:ext cx="2574985" cy="154754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0E7B7AC-9472-45AB-8EF9-AB7EEA04F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32" y="3017964"/>
            <a:ext cx="2955988" cy="354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855FD98A-FC82-45C0-A75C-E33C9971E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6722" y="3120486"/>
            <a:ext cx="4428114" cy="41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7613E7-15A5-4523-93BC-94C02E60141C}"/>
              </a:ext>
            </a:extLst>
          </p:cNvPr>
          <p:cNvSpPr txBox="1"/>
          <p:nvPr/>
        </p:nvSpPr>
        <p:spPr>
          <a:xfrm>
            <a:off x="11466595" y="6007206"/>
            <a:ext cx="60036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cap="all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731001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9654</TotalTime>
  <Words>791</Words>
  <Application>Microsoft Office PowerPoint</Application>
  <PresentationFormat>Произвольный</PresentationFormat>
  <Paragraphs>79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Briefly on what the ER55 was for us:</vt:lpstr>
      <vt:lpstr>The fieldwork  for landscape mapping and modelling (from Kaskela et al., 2017 till September 2021)</vt:lpstr>
      <vt:lpstr>Слайд 4</vt:lpstr>
      <vt:lpstr>Core constituent of results – data obtained from extensive targeted fieldwork</vt:lpstr>
      <vt:lpstr>Слайд 6</vt:lpstr>
      <vt:lpstr>Слайд 7</vt:lpstr>
      <vt:lpstr>Слайд 8</vt:lpstr>
      <vt:lpstr>Toward creation of local geo informational space for cultural, scientific and educational communities and common peoples in SPBRC RAS and in the Region (perspective)</vt:lpstr>
      <vt:lpstr>Interactive web deliverables:</vt:lpstr>
      <vt:lpstr>Special issues and  monographs:</vt:lpstr>
      <vt:lpstr>Guidelines and reports:</vt:lpstr>
      <vt:lpstr>New findings (more details  in the other presentation(s)) and in Special  issues: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Field 2019-2021</dc:title>
  <dc:creator>Marina Orlova</dc:creator>
  <cp:lastModifiedBy>Марина Орлова</cp:lastModifiedBy>
  <cp:revision>116</cp:revision>
  <dcterms:created xsi:type="dcterms:W3CDTF">2021-09-18T06:45:16Z</dcterms:created>
  <dcterms:modified xsi:type="dcterms:W3CDTF">2022-03-09T06:45:41Z</dcterms:modified>
</cp:coreProperties>
</file>